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Open Sauce" panose="020B0604020202020204" charset="0"/>
      <p:regular r:id="rId24"/>
    </p:embeddedFont>
    <p:embeddedFont>
      <p:font typeface="Open Sauce Bold" panose="020B0604020202020204" charset="0"/>
      <p:regular r:id="rId25"/>
    </p:embeddedFont>
    <p:embeddedFont>
      <p:font typeface="Open Sauce Heavy" panose="020B0604020202020204" charset="0"/>
      <p:regular r:id="rId26"/>
    </p:embeddedFont>
    <p:embeddedFont>
      <p:font typeface="Open Sauce Medium" panose="020B0604020202020204" charset="0"/>
      <p:regular r:id="rId27"/>
    </p:embeddedFont>
    <p:embeddedFont>
      <p:font typeface="Open Sauce Semi-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50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40.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44.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1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49.svg"/></Relationships>
</file>

<file path=ppt/slides/_rels/slide1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svg"/><Relationship Id="rId7"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2.sv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58.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svg"/><Relationship Id="rId7" Type="http://schemas.openxmlformats.org/officeDocument/2006/relationships/image" Target="../media/image31.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1312599" y="816610"/>
            <a:ext cx="390655" cy="390655"/>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955005" y="802026"/>
            <a:ext cx="383407" cy="38340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4241009" y="2003396"/>
            <a:ext cx="2236017" cy="612015"/>
            <a:chOff x="0" y="0"/>
            <a:chExt cx="536227" cy="146769"/>
          </a:xfrm>
        </p:grpSpPr>
        <p:sp>
          <p:nvSpPr>
            <p:cNvPr id="9" name="Freeform 9"/>
            <p:cNvSpPr/>
            <p:nvPr/>
          </p:nvSpPr>
          <p:spPr>
            <a:xfrm>
              <a:off x="0" y="0"/>
              <a:ext cx="536227" cy="146769"/>
            </a:xfrm>
            <a:custGeom>
              <a:avLst/>
              <a:gdLst/>
              <a:ahLst/>
              <a:cxnLst/>
              <a:rect l="l" t="t" r="r" b="b"/>
              <a:pathLst>
                <a:path w="536227" h="146769">
                  <a:moveTo>
                    <a:pt x="0" y="0"/>
                  </a:moveTo>
                  <a:lnTo>
                    <a:pt x="536227" y="0"/>
                  </a:lnTo>
                  <a:lnTo>
                    <a:pt x="536227" y="146769"/>
                  </a:lnTo>
                  <a:lnTo>
                    <a:pt x="0" y="146769"/>
                  </a:lnTo>
                  <a:close/>
                </a:path>
              </a:pathLst>
            </a:custGeom>
            <a:solidFill>
              <a:srgbClr val="53C28B"/>
            </a:solidFill>
            <a:ln w="9525" cap="sq">
              <a:solidFill>
                <a:srgbClr val="000000"/>
              </a:solidFill>
              <a:prstDash val="solid"/>
              <a:miter/>
            </a:ln>
          </p:spPr>
        </p:sp>
        <p:sp>
          <p:nvSpPr>
            <p:cNvPr id="10" name="TextBox 10"/>
            <p:cNvSpPr txBox="1"/>
            <p:nvPr/>
          </p:nvSpPr>
          <p:spPr>
            <a:xfrm>
              <a:off x="0" y="-38100"/>
              <a:ext cx="536227" cy="184869"/>
            </a:xfrm>
            <a:prstGeom prst="rect">
              <a:avLst/>
            </a:prstGeom>
          </p:spPr>
          <p:txBody>
            <a:bodyPr lIns="50800" tIns="50800" rIns="50800" bIns="50800" rtlCol="0" anchor="ctr"/>
            <a:lstStyle/>
            <a:p>
              <a:pPr algn="ctr">
                <a:lnSpc>
                  <a:spcPts val="2870"/>
                </a:lnSpc>
              </a:pPr>
              <a:endParaRPr/>
            </a:p>
          </p:txBody>
        </p:sp>
      </p:grpSp>
      <p:grpSp>
        <p:nvGrpSpPr>
          <p:cNvPr id="11" name="Group 11"/>
          <p:cNvGrpSpPr/>
          <p:nvPr/>
        </p:nvGrpSpPr>
        <p:grpSpPr>
          <a:xfrm>
            <a:off x="9262105" y="4588445"/>
            <a:ext cx="3494057" cy="3275559"/>
            <a:chOff x="0" y="0"/>
            <a:chExt cx="813223" cy="762369"/>
          </a:xfrm>
        </p:grpSpPr>
        <p:sp>
          <p:nvSpPr>
            <p:cNvPr id="12" name="Freeform 12"/>
            <p:cNvSpPr/>
            <p:nvPr/>
          </p:nvSpPr>
          <p:spPr>
            <a:xfrm>
              <a:off x="0" y="0"/>
              <a:ext cx="813223" cy="762369"/>
            </a:xfrm>
            <a:custGeom>
              <a:avLst/>
              <a:gdLst/>
              <a:ahLst/>
              <a:cxnLst/>
              <a:rect l="l" t="t" r="r" b="b"/>
              <a:pathLst>
                <a:path w="813223" h="762369">
                  <a:moveTo>
                    <a:pt x="0" y="0"/>
                  </a:moveTo>
                  <a:lnTo>
                    <a:pt x="813223" y="0"/>
                  </a:lnTo>
                  <a:lnTo>
                    <a:pt x="813223" y="762369"/>
                  </a:lnTo>
                  <a:lnTo>
                    <a:pt x="0" y="762369"/>
                  </a:lnTo>
                  <a:close/>
                </a:path>
              </a:pathLst>
            </a:custGeom>
            <a:solidFill>
              <a:srgbClr val="FFFFFF"/>
            </a:solidFill>
            <a:ln w="9525" cap="sq">
              <a:solidFill>
                <a:srgbClr val="000000"/>
              </a:solidFill>
              <a:prstDash val="solid"/>
              <a:miter/>
            </a:ln>
          </p:spPr>
        </p:sp>
        <p:sp>
          <p:nvSpPr>
            <p:cNvPr id="13" name="TextBox 13"/>
            <p:cNvSpPr txBox="1"/>
            <p:nvPr/>
          </p:nvSpPr>
          <p:spPr>
            <a:xfrm>
              <a:off x="0" y="-38100"/>
              <a:ext cx="813223" cy="800469"/>
            </a:xfrm>
            <a:prstGeom prst="rect">
              <a:avLst/>
            </a:prstGeom>
          </p:spPr>
          <p:txBody>
            <a:bodyPr lIns="50800" tIns="50800" rIns="50800" bIns="50800" rtlCol="0" anchor="ctr"/>
            <a:lstStyle/>
            <a:p>
              <a:pPr algn="ctr">
                <a:lnSpc>
                  <a:spcPts val="3570"/>
                </a:lnSpc>
              </a:pPr>
              <a:endParaRPr/>
            </a:p>
          </p:txBody>
        </p:sp>
      </p:grpSp>
      <p:grpSp>
        <p:nvGrpSpPr>
          <p:cNvPr id="14" name="Group 14"/>
          <p:cNvGrpSpPr/>
          <p:nvPr/>
        </p:nvGrpSpPr>
        <p:grpSpPr>
          <a:xfrm>
            <a:off x="9522687" y="5373865"/>
            <a:ext cx="2971294" cy="546898"/>
            <a:chOff x="0" y="0"/>
            <a:chExt cx="782563" cy="144039"/>
          </a:xfrm>
        </p:grpSpPr>
        <p:sp>
          <p:nvSpPr>
            <p:cNvPr id="15" name="Freeform 15"/>
            <p:cNvSpPr/>
            <p:nvPr/>
          </p:nvSpPr>
          <p:spPr>
            <a:xfrm>
              <a:off x="0" y="0"/>
              <a:ext cx="782563" cy="144039"/>
            </a:xfrm>
            <a:custGeom>
              <a:avLst/>
              <a:gdLst/>
              <a:ahLst/>
              <a:cxnLst/>
              <a:rect l="l" t="t" r="r" b="b"/>
              <a:pathLst>
                <a:path w="782563" h="144039">
                  <a:moveTo>
                    <a:pt x="0" y="0"/>
                  </a:moveTo>
                  <a:lnTo>
                    <a:pt x="782563" y="0"/>
                  </a:lnTo>
                  <a:lnTo>
                    <a:pt x="782563" y="144039"/>
                  </a:lnTo>
                  <a:lnTo>
                    <a:pt x="0" y="144039"/>
                  </a:lnTo>
                  <a:close/>
                </a:path>
              </a:pathLst>
            </a:custGeom>
            <a:solidFill>
              <a:srgbClr val="53C28B"/>
            </a:solidFill>
            <a:ln w="9525" cap="sq">
              <a:solidFill>
                <a:srgbClr val="000000"/>
              </a:solidFill>
              <a:prstDash val="solid"/>
              <a:miter/>
            </a:ln>
          </p:spPr>
        </p:sp>
        <p:sp>
          <p:nvSpPr>
            <p:cNvPr id="16" name="TextBox 16"/>
            <p:cNvSpPr txBox="1"/>
            <p:nvPr/>
          </p:nvSpPr>
          <p:spPr>
            <a:xfrm>
              <a:off x="0" y="-38100"/>
              <a:ext cx="782563" cy="182139"/>
            </a:xfrm>
            <a:prstGeom prst="rect">
              <a:avLst/>
            </a:prstGeom>
          </p:spPr>
          <p:txBody>
            <a:bodyPr lIns="50800" tIns="50800" rIns="50800" bIns="50800" rtlCol="0" anchor="ctr"/>
            <a:lstStyle/>
            <a:p>
              <a:pPr algn="ctr">
                <a:lnSpc>
                  <a:spcPts val="2870"/>
                </a:lnSpc>
              </a:pPr>
              <a:endParaRPr/>
            </a:p>
          </p:txBody>
        </p:sp>
      </p:grpSp>
      <p:grpSp>
        <p:nvGrpSpPr>
          <p:cNvPr id="17" name="Group 17"/>
          <p:cNvGrpSpPr/>
          <p:nvPr/>
        </p:nvGrpSpPr>
        <p:grpSpPr>
          <a:xfrm>
            <a:off x="13174469" y="4657879"/>
            <a:ext cx="2133081" cy="485621"/>
            <a:chOff x="0" y="0"/>
            <a:chExt cx="561799" cy="127900"/>
          </a:xfrm>
        </p:grpSpPr>
        <p:sp>
          <p:nvSpPr>
            <p:cNvPr id="18" name="Freeform 18"/>
            <p:cNvSpPr/>
            <p:nvPr/>
          </p:nvSpPr>
          <p:spPr>
            <a:xfrm>
              <a:off x="0" y="0"/>
              <a:ext cx="561799" cy="127900"/>
            </a:xfrm>
            <a:custGeom>
              <a:avLst/>
              <a:gdLst/>
              <a:ahLst/>
              <a:cxnLst/>
              <a:rect l="l" t="t" r="r" b="b"/>
              <a:pathLst>
                <a:path w="561799" h="127900">
                  <a:moveTo>
                    <a:pt x="0" y="0"/>
                  </a:moveTo>
                  <a:lnTo>
                    <a:pt x="561799" y="0"/>
                  </a:lnTo>
                  <a:lnTo>
                    <a:pt x="561799" y="127900"/>
                  </a:lnTo>
                  <a:lnTo>
                    <a:pt x="0" y="127900"/>
                  </a:lnTo>
                  <a:close/>
                </a:path>
              </a:pathLst>
            </a:custGeom>
            <a:solidFill>
              <a:srgbClr val="000000"/>
            </a:solidFill>
            <a:ln w="9525" cap="sq">
              <a:solidFill>
                <a:srgbClr val="000000"/>
              </a:solidFill>
              <a:prstDash val="solid"/>
              <a:miter/>
            </a:ln>
          </p:spPr>
        </p:sp>
        <p:sp>
          <p:nvSpPr>
            <p:cNvPr id="19" name="TextBox 19"/>
            <p:cNvSpPr txBox="1"/>
            <p:nvPr/>
          </p:nvSpPr>
          <p:spPr>
            <a:xfrm>
              <a:off x="0" y="-38100"/>
              <a:ext cx="561799" cy="166000"/>
            </a:xfrm>
            <a:prstGeom prst="rect">
              <a:avLst/>
            </a:prstGeom>
          </p:spPr>
          <p:txBody>
            <a:bodyPr lIns="50800" tIns="50800" rIns="50800" bIns="50800" rtlCol="0" anchor="ctr"/>
            <a:lstStyle/>
            <a:p>
              <a:pPr algn="ctr">
                <a:lnSpc>
                  <a:spcPts val="2870"/>
                </a:lnSpc>
              </a:pPr>
              <a:endParaRPr/>
            </a:p>
          </p:txBody>
        </p:sp>
      </p:grpSp>
      <p:grpSp>
        <p:nvGrpSpPr>
          <p:cNvPr id="20" name="Group 20"/>
          <p:cNvGrpSpPr/>
          <p:nvPr/>
        </p:nvGrpSpPr>
        <p:grpSpPr>
          <a:xfrm>
            <a:off x="13174469" y="5143500"/>
            <a:ext cx="2133081" cy="915782"/>
            <a:chOff x="0" y="0"/>
            <a:chExt cx="561799" cy="241194"/>
          </a:xfrm>
        </p:grpSpPr>
        <p:sp>
          <p:nvSpPr>
            <p:cNvPr id="21" name="Freeform 21"/>
            <p:cNvSpPr/>
            <p:nvPr/>
          </p:nvSpPr>
          <p:spPr>
            <a:xfrm>
              <a:off x="0" y="0"/>
              <a:ext cx="561799" cy="241194"/>
            </a:xfrm>
            <a:custGeom>
              <a:avLst/>
              <a:gdLst/>
              <a:ahLst/>
              <a:cxnLst/>
              <a:rect l="l" t="t" r="r" b="b"/>
              <a:pathLst>
                <a:path w="561799" h="241194">
                  <a:moveTo>
                    <a:pt x="0" y="0"/>
                  </a:moveTo>
                  <a:lnTo>
                    <a:pt x="561799" y="0"/>
                  </a:lnTo>
                  <a:lnTo>
                    <a:pt x="561799" y="241194"/>
                  </a:lnTo>
                  <a:lnTo>
                    <a:pt x="0" y="241194"/>
                  </a:lnTo>
                  <a:close/>
                </a:path>
              </a:pathLst>
            </a:custGeom>
            <a:solidFill>
              <a:srgbClr val="FFFFFF"/>
            </a:solidFill>
            <a:ln w="9525" cap="sq">
              <a:solidFill>
                <a:srgbClr val="000000"/>
              </a:solidFill>
              <a:prstDash val="solid"/>
              <a:miter/>
            </a:ln>
          </p:spPr>
        </p:sp>
        <p:sp>
          <p:nvSpPr>
            <p:cNvPr id="22" name="TextBox 22"/>
            <p:cNvSpPr txBox="1"/>
            <p:nvPr/>
          </p:nvSpPr>
          <p:spPr>
            <a:xfrm>
              <a:off x="0" y="-38100"/>
              <a:ext cx="561799" cy="279294"/>
            </a:xfrm>
            <a:prstGeom prst="rect">
              <a:avLst/>
            </a:prstGeom>
          </p:spPr>
          <p:txBody>
            <a:bodyPr lIns="50800" tIns="50800" rIns="50800" bIns="50800" rtlCol="0" anchor="ctr"/>
            <a:lstStyle/>
            <a:p>
              <a:pPr algn="ctr">
                <a:lnSpc>
                  <a:spcPts val="2870"/>
                </a:lnSpc>
              </a:pPr>
              <a:endParaRPr/>
            </a:p>
          </p:txBody>
        </p:sp>
      </p:grpSp>
      <p:grpSp>
        <p:nvGrpSpPr>
          <p:cNvPr id="23" name="Group 23"/>
          <p:cNvGrpSpPr/>
          <p:nvPr/>
        </p:nvGrpSpPr>
        <p:grpSpPr>
          <a:xfrm>
            <a:off x="1312599" y="7594779"/>
            <a:ext cx="557265" cy="557265"/>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a:ln w="9525" cap="sq">
              <a:solidFill>
                <a:srgbClr val="000000"/>
              </a:solidFill>
              <a:prstDash val="solid"/>
              <a:miter/>
            </a:ln>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3570"/>
                </a:lnSpc>
              </a:pPr>
              <a:endParaRPr/>
            </a:p>
          </p:txBody>
        </p:sp>
      </p:grpSp>
      <p:grpSp>
        <p:nvGrpSpPr>
          <p:cNvPr id="26" name="Group 26"/>
          <p:cNvGrpSpPr/>
          <p:nvPr/>
        </p:nvGrpSpPr>
        <p:grpSpPr>
          <a:xfrm>
            <a:off x="2338412" y="7594779"/>
            <a:ext cx="557265" cy="557265"/>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a:ln w="9525" cap="sq">
              <a:solidFill>
                <a:srgbClr val="000000"/>
              </a:solidFill>
              <a:prstDash val="solid"/>
              <a:miter/>
            </a:ln>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3570"/>
                </a:lnSpc>
              </a:pPr>
              <a:endParaRPr/>
            </a:p>
          </p:txBody>
        </p:sp>
      </p:grpSp>
      <p:sp>
        <p:nvSpPr>
          <p:cNvPr id="29" name="Freeform 29"/>
          <p:cNvSpPr/>
          <p:nvPr/>
        </p:nvSpPr>
        <p:spPr>
          <a:xfrm rot="2699999">
            <a:off x="2555704" y="7812071"/>
            <a:ext cx="122682" cy="122682"/>
          </a:xfrm>
          <a:custGeom>
            <a:avLst/>
            <a:gdLst/>
            <a:ahLst/>
            <a:cxnLst/>
            <a:rect l="l" t="t" r="r" b="b"/>
            <a:pathLst>
              <a:path w="122682" h="122682">
                <a:moveTo>
                  <a:pt x="0" y="0"/>
                </a:moveTo>
                <a:lnTo>
                  <a:pt x="122681" y="0"/>
                </a:lnTo>
                <a:lnTo>
                  <a:pt x="122681" y="122681"/>
                </a:lnTo>
                <a:lnTo>
                  <a:pt x="0" y="1226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rot="-8100000">
            <a:off x="1555163" y="7812071"/>
            <a:ext cx="122682" cy="122682"/>
          </a:xfrm>
          <a:custGeom>
            <a:avLst/>
            <a:gdLst/>
            <a:ahLst/>
            <a:cxnLst/>
            <a:rect l="l" t="t" r="r" b="b"/>
            <a:pathLst>
              <a:path w="122682" h="122682">
                <a:moveTo>
                  <a:pt x="0" y="0"/>
                </a:moveTo>
                <a:lnTo>
                  <a:pt x="122682" y="0"/>
                </a:lnTo>
                <a:lnTo>
                  <a:pt x="122682" y="122681"/>
                </a:lnTo>
                <a:lnTo>
                  <a:pt x="0" y="1226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1" name="Group 31"/>
          <p:cNvGrpSpPr/>
          <p:nvPr/>
        </p:nvGrpSpPr>
        <p:grpSpPr>
          <a:xfrm>
            <a:off x="9447024" y="4858843"/>
            <a:ext cx="236909" cy="236909"/>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000000"/>
              </a:solidFill>
              <a:prstDash val="solid"/>
              <a:miter/>
            </a:ln>
          </p:spPr>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34" name="Group 34"/>
          <p:cNvGrpSpPr/>
          <p:nvPr/>
        </p:nvGrpSpPr>
        <p:grpSpPr>
          <a:xfrm>
            <a:off x="9839851" y="4858843"/>
            <a:ext cx="236909" cy="236909"/>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37" name="Group 37"/>
          <p:cNvGrpSpPr/>
          <p:nvPr/>
        </p:nvGrpSpPr>
        <p:grpSpPr>
          <a:xfrm>
            <a:off x="12493980" y="6322381"/>
            <a:ext cx="3494057" cy="3275559"/>
            <a:chOff x="0" y="0"/>
            <a:chExt cx="813223" cy="762369"/>
          </a:xfrm>
        </p:grpSpPr>
        <p:sp>
          <p:nvSpPr>
            <p:cNvPr id="38" name="Freeform 38"/>
            <p:cNvSpPr/>
            <p:nvPr/>
          </p:nvSpPr>
          <p:spPr>
            <a:xfrm>
              <a:off x="0" y="0"/>
              <a:ext cx="813223" cy="762369"/>
            </a:xfrm>
            <a:custGeom>
              <a:avLst/>
              <a:gdLst/>
              <a:ahLst/>
              <a:cxnLst/>
              <a:rect l="l" t="t" r="r" b="b"/>
              <a:pathLst>
                <a:path w="813223" h="762369">
                  <a:moveTo>
                    <a:pt x="0" y="0"/>
                  </a:moveTo>
                  <a:lnTo>
                    <a:pt x="813223" y="0"/>
                  </a:lnTo>
                  <a:lnTo>
                    <a:pt x="813223" y="762369"/>
                  </a:lnTo>
                  <a:lnTo>
                    <a:pt x="0" y="762369"/>
                  </a:lnTo>
                  <a:close/>
                </a:path>
              </a:pathLst>
            </a:custGeom>
            <a:solidFill>
              <a:srgbClr val="FFFFFF"/>
            </a:solidFill>
            <a:ln w="9525" cap="sq">
              <a:solidFill>
                <a:srgbClr val="000000"/>
              </a:solidFill>
              <a:prstDash val="solid"/>
              <a:miter/>
            </a:ln>
          </p:spPr>
        </p:sp>
        <p:sp>
          <p:nvSpPr>
            <p:cNvPr id="39" name="TextBox 39"/>
            <p:cNvSpPr txBox="1"/>
            <p:nvPr/>
          </p:nvSpPr>
          <p:spPr>
            <a:xfrm>
              <a:off x="0" y="-38100"/>
              <a:ext cx="813223" cy="800469"/>
            </a:xfrm>
            <a:prstGeom prst="rect">
              <a:avLst/>
            </a:prstGeom>
          </p:spPr>
          <p:txBody>
            <a:bodyPr lIns="50800" tIns="50800" rIns="50800" bIns="50800" rtlCol="0" anchor="ctr"/>
            <a:lstStyle/>
            <a:p>
              <a:pPr algn="ctr">
                <a:lnSpc>
                  <a:spcPts val="3570"/>
                </a:lnSpc>
              </a:pPr>
              <a:endParaRPr/>
            </a:p>
          </p:txBody>
        </p:sp>
      </p:grpSp>
      <p:sp>
        <p:nvSpPr>
          <p:cNvPr id="40" name="Freeform 40"/>
          <p:cNvSpPr/>
          <p:nvPr/>
        </p:nvSpPr>
        <p:spPr>
          <a:xfrm>
            <a:off x="12556160" y="6572638"/>
            <a:ext cx="3369697" cy="2775045"/>
          </a:xfrm>
          <a:custGeom>
            <a:avLst/>
            <a:gdLst/>
            <a:ahLst/>
            <a:cxnLst/>
            <a:rect l="l" t="t" r="r" b="b"/>
            <a:pathLst>
              <a:path w="3369697" h="2775045">
                <a:moveTo>
                  <a:pt x="0" y="0"/>
                </a:moveTo>
                <a:lnTo>
                  <a:pt x="3369697" y="0"/>
                </a:lnTo>
                <a:lnTo>
                  <a:pt x="3369697" y="2775045"/>
                </a:lnTo>
                <a:lnTo>
                  <a:pt x="0" y="2775045"/>
                </a:lnTo>
                <a:lnTo>
                  <a:pt x="0" y="0"/>
                </a:lnTo>
                <a:close/>
              </a:path>
            </a:pathLst>
          </a:custGeom>
          <a:blipFill>
            <a:blip r:embed="rId4"/>
            <a:stretch>
              <a:fillRect/>
            </a:stretch>
          </a:blipFill>
        </p:spPr>
      </p:sp>
      <p:sp>
        <p:nvSpPr>
          <p:cNvPr id="41" name="Freeform 41"/>
          <p:cNvSpPr/>
          <p:nvPr/>
        </p:nvSpPr>
        <p:spPr>
          <a:xfrm>
            <a:off x="12455881" y="2771274"/>
            <a:ext cx="4021144" cy="636072"/>
          </a:xfrm>
          <a:custGeom>
            <a:avLst/>
            <a:gdLst/>
            <a:ahLst/>
            <a:cxnLst/>
            <a:rect l="l" t="t" r="r" b="b"/>
            <a:pathLst>
              <a:path w="4021144" h="636072">
                <a:moveTo>
                  <a:pt x="0" y="0"/>
                </a:moveTo>
                <a:lnTo>
                  <a:pt x="4021145" y="0"/>
                </a:lnTo>
                <a:lnTo>
                  <a:pt x="4021145" y="636071"/>
                </a:lnTo>
                <a:lnTo>
                  <a:pt x="0" y="6360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2" name="TextBox 42"/>
          <p:cNvSpPr txBox="1"/>
          <p:nvPr/>
        </p:nvSpPr>
        <p:spPr>
          <a:xfrm>
            <a:off x="1312599" y="2060546"/>
            <a:ext cx="9273907" cy="3214524"/>
          </a:xfrm>
          <a:prstGeom prst="rect">
            <a:avLst/>
          </a:prstGeom>
        </p:spPr>
        <p:txBody>
          <a:bodyPr lIns="0" tIns="0" rIns="0" bIns="0" rtlCol="0" anchor="t">
            <a:spAutoFit/>
          </a:bodyPr>
          <a:lstStyle/>
          <a:p>
            <a:pPr algn="l">
              <a:lnSpc>
                <a:spcPts val="12616"/>
              </a:lnSpc>
            </a:pPr>
            <a:r>
              <a:rPr lang="en-US" sz="11066" b="1" spc="-498">
                <a:solidFill>
                  <a:srgbClr val="000000"/>
                </a:solidFill>
                <a:latin typeface="Open Sauce Heavy"/>
                <a:ea typeface="Open Sauce Heavy"/>
                <a:cs typeface="Open Sauce Heavy"/>
                <a:sym typeface="Open Sauce Heavy"/>
              </a:rPr>
              <a:t>E-LEARNING SYSTEM</a:t>
            </a:r>
          </a:p>
        </p:txBody>
      </p:sp>
      <p:sp>
        <p:nvSpPr>
          <p:cNvPr id="43" name="TextBox 43"/>
          <p:cNvSpPr txBox="1"/>
          <p:nvPr/>
        </p:nvSpPr>
        <p:spPr>
          <a:xfrm>
            <a:off x="13449685" y="4682155"/>
            <a:ext cx="1474434" cy="389445"/>
          </a:xfrm>
          <a:prstGeom prst="rect">
            <a:avLst/>
          </a:prstGeom>
        </p:spPr>
        <p:txBody>
          <a:bodyPr lIns="0" tIns="0" rIns="0" bIns="0" rtlCol="0" anchor="t">
            <a:spAutoFit/>
          </a:bodyPr>
          <a:lstStyle/>
          <a:p>
            <a:pPr algn="ctr">
              <a:lnSpc>
                <a:spcPts val="3209"/>
              </a:lnSpc>
            </a:pPr>
            <a:r>
              <a:rPr lang="en-US" sz="2292" b="1">
                <a:solidFill>
                  <a:srgbClr val="FFFFFF"/>
                </a:solidFill>
                <a:latin typeface="Open Sauce Medium"/>
                <a:ea typeface="Open Sauce Medium"/>
                <a:cs typeface="Open Sauce Medium"/>
                <a:sym typeface="Open Sauce Medium"/>
              </a:rPr>
              <a:t>MENTOR</a:t>
            </a:r>
          </a:p>
        </p:txBody>
      </p:sp>
      <p:sp>
        <p:nvSpPr>
          <p:cNvPr id="44" name="TextBox 44"/>
          <p:cNvSpPr txBox="1"/>
          <p:nvPr/>
        </p:nvSpPr>
        <p:spPr>
          <a:xfrm>
            <a:off x="14422788" y="1980775"/>
            <a:ext cx="2236017" cy="590581"/>
          </a:xfrm>
          <a:prstGeom prst="rect">
            <a:avLst/>
          </a:prstGeom>
        </p:spPr>
        <p:txBody>
          <a:bodyPr lIns="0" tIns="0" rIns="0" bIns="0" rtlCol="0" anchor="t">
            <a:spAutoFit/>
          </a:bodyPr>
          <a:lstStyle/>
          <a:p>
            <a:pPr algn="l">
              <a:lnSpc>
                <a:spcPts val="4823"/>
              </a:lnSpc>
            </a:pPr>
            <a:r>
              <a:rPr lang="en-US" sz="3445" b="1">
                <a:solidFill>
                  <a:srgbClr val="000000"/>
                </a:solidFill>
                <a:latin typeface="Open Sauce Medium"/>
                <a:ea typeface="Open Sauce Medium"/>
                <a:cs typeface="Open Sauce Medium"/>
                <a:sym typeface="Open Sauce Medium"/>
              </a:rPr>
              <a:t>TEAM 4</a:t>
            </a:r>
          </a:p>
        </p:txBody>
      </p:sp>
      <p:sp>
        <p:nvSpPr>
          <p:cNvPr id="45" name="TextBox 45"/>
          <p:cNvSpPr txBox="1"/>
          <p:nvPr/>
        </p:nvSpPr>
        <p:spPr>
          <a:xfrm>
            <a:off x="1312599" y="5618739"/>
            <a:ext cx="5899585" cy="1553946"/>
          </a:xfrm>
          <a:prstGeom prst="rect">
            <a:avLst/>
          </a:prstGeom>
        </p:spPr>
        <p:txBody>
          <a:bodyPr lIns="0" tIns="0" rIns="0" bIns="0" rtlCol="0" anchor="t">
            <a:spAutoFit/>
          </a:bodyPr>
          <a:lstStyle/>
          <a:p>
            <a:pPr algn="just">
              <a:lnSpc>
                <a:spcPts val="2549"/>
              </a:lnSpc>
            </a:pPr>
            <a:r>
              <a:rPr lang="en-US" sz="1821">
                <a:solidFill>
                  <a:srgbClr val="000000"/>
                </a:solidFill>
                <a:latin typeface="Open Sauce"/>
                <a:ea typeface="Open Sauce"/>
                <a:cs typeface="Open Sauce"/>
                <a:sym typeface="Open Sauce"/>
              </a:rPr>
              <a:t>The project aims to develop a user-friendly E-learning web application, offering flexible, remote education for students, professionals, and job seekers.</a:t>
            </a:r>
          </a:p>
          <a:p>
            <a:pPr algn="just">
              <a:lnSpc>
                <a:spcPts val="2549"/>
              </a:lnSpc>
            </a:pPr>
            <a:endParaRPr lang="en-US" sz="1821">
              <a:solidFill>
                <a:srgbClr val="000000"/>
              </a:solidFill>
              <a:latin typeface="Open Sauce"/>
              <a:ea typeface="Open Sauce"/>
              <a:cs typeface="Open Sauce"/>
              <a:sym typeface="Open Sauce"/>
            </a:endParaRPr>
          </a:p>
        </p:txBody>
      </p:sp>
      <p:sp>
        <p:nvSpPr>
          <p:cNvPr id="46" name="TextBox 46"/>
          <p:cNvSpPr txBox="1"/>
          <p:nvPr/>
        </p:nvSpPr>
        <p:spPr>
          <a:xfrm>
            <a:off x="13412701" y="5210232"/>
            <a:ext cx="1548402" cy="753744"/>
          </a:xfrm>
          <a:prstGeom prst="rect">
            <a:avLst/>
          </a:prstGeom>
        </p:spPr>
        <p:txBody>
          <a:bodyPr lIns="0" tIns="0" rIns="0" bIns="0" rtlCol="0" anchor="t">
            <a:spAutoFit/>
          </a:bodyPr>
          <a:lstStyle/>
          <a:p>
            <a:pPr algn="ctr">
              <a:lnSpc>
                <a:spcPts val="3080"/>
              </a:lnSpc>
            </a:pPr>
            <a:r>
              <a:rPr lang="en-US" sz="2200" b="1">
                <a:solidFill>
                  <a:srgbClr val="000000"/>
                </a:solidFill>
                <a:latin typeface="Open Sauce Bold"/>
                <a:ea typeface="Open Sauce Bold"/>
                <a:cs typeface="Open Sauce Bold"/>
                <a:sym typeface="Open Sauce Bold"/>
              </a:rPr>
              <a:t>SANJEEV GONE</a:t>
            </a:r>
          </a:p>
        </p:txBody>
      </p:sp>
      <p:sp>
        <p:nvSpPr>
          <p:cNvPr id="47" name="TextBox 47"/>
          <p:cNvSpPr txBox="1"/>
          <p:nvPr/>
        </p:nvSpPr>
        <p:spPr>
          <a:xfrm>
            <a:off x="9608270" y="5430409"/>
            <a:ext cx="2852839" cy="436273"/>
          </a:xfrm>
          <a:prstGeom prst="rect">
            <a:avLst/>
          </a:prstGeom>
        </p:spPr>
        <p:txBody>
          <a:bodyPr lIns="0" tIns="0" rIns="0" bIns="0" rtlCol="0" anchor="t">
            <a:spAutoFit/>
          </a:bodyPr>
          <a:lstStyle/>
          <a:p>
            <a:pPr algn="l">
              <a:lnSpc>
                <a:spcPts val="3779"/>
              </a:lnSpc>
              <a:spcBef>
                <a:spcPct val="0"/>
              </a:spcBef>
            </a:pPr>
            <a:r>
              <a:rPr lang="en-US" sz="2400" b="1" spc="-53" dirty="0">
                <a:solidFill>
                  <a:srgbClr val="000000"/>
                </a:solidFill>
                <a:latin typeface="Open Sauce Medium"/>
                <a:ea typeface="Open Sauce Medium"/>
                <a:cs typeface="Open Sauce Medium"/>
                <a:sym typeface="Open Sauce Medium"/>
              </a:rPr>
              <a:t>TEAM MEMBERS</a:t>
            </a:r>
          </a:p>
        </p:txBody>
      </p:sp>
      <p:sp>
        <p:nvSpPr>
          <p:cNvPr id="48" name="TextBox 48"/>
          <p:cNvSpPr txBox="1"/>
          <p:nvPr/>
        </p:nvSpPr>
        <p:spPr>
          <a:xfrm>
            <a:off x="9608270" y="6050568"/>
            <a:ext cx="2885710" cy="1507551"/>
          </a:xfrm>
          <a:prstGeom prst="rect">
            <a:avLst/>
          </a:prstGeom>
        </p:spPr>
        <p:txBody>
          <a:bodyPr lIns="0" tIns="0" rIns="0" bIns="0" rtlCol="0" anchor="t">
            <a:spAutoFit/>
          </a:bodyPr>
          <a:lstStyle/>
          <a:p>
            <a:pPr algn="l">
              <a:lnSpc>
                <a:spcPts val="3006"/>
              </a:lnSpc>
            </a:pPr>
            <a:r>
              <a:rPr lang="en-US" sz="2147" dirty="0">
                <a:solidFill>
                  <a:srgbClr val="000000"/>
                </a:solidFill>
                <a:latin typeface="Open Sauce"/>
                <a:ea typeface="Open Sauce"/>
                <a:cs typeface="Open Sauce"/>
                <a:sym typeface="Open Sauce"/>
              </a:rPr>
              <a:t>ANIKET BARUA</a:t>
            </a:r>
          </a:p>
          <a:p>
            <a:pPr algn="l">
              <a:lnSpc>
                <a:spcPts val="3006"/>
              </a:lnSpc>
            </a:pPr>
            <a:r>
              <a:rPr lang="en-US" sz="2147" dirty="0">
                <a:solidFill>
                  <a:srgbClr val="000000"/>
                </a:solidFill>
                <a:latin typeface="Open Sauce"/>
                <a:ea typeface="Open Sauce"/>
                <a:cs typeface="Open Sauce"/>
                <a:sym typeface="Open Sauce"/>
              </a:rPr>
              <a:t>OM KRISHNA GUPTA</a:t>
            </a:r>
          </a:p>
          <a:p>
            <a:pPr algn="l">
              <a:lnSpc>
                <a:spcPts val="3006"/>
              </a:lnSpc>
            </a:pPr>
            <a:r>
              <a:rPr lang="en-US" sz="2147" dirty="0">
                <a:solidFill>
                  <a:srgbClr val="000000"/>
                </a:solidFill>
                <a:latin typeface="Open Sauce"/>
                <a:ea typeface="Open Sauce"/>
                <a:cs typeface="Open Sauce"/>
                <a:sym typeface="Open Sauce"/>
              </a:rPr>
              <a:t>NILESH WALE</a:t>
            </a:r>
          </a:p>
          <a:p>
            <a:pPr algn="l">
              <a:lnSpc>
                <a:spcPts val="3006"/>
              </a:lnSpc>
            </a:pPr>
            <a:r>
              <a:rPr lang="en-US" sz="2147" dirty="0">
                <a:solidFill>
                  <a:srgbClr val="000000"/>
                </a:solidFill>
                <a:latin typeface="Open Sauce"/>
                <a:ea typeface="Open Sauce"/>
                <a:cs typeface="Open Sauce"/>
                <a:sym typeface="Open Sauce"/>
              </a:rPr>
              <a:t>HARSHADA PATIL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1968137" y="4743298"/>
            <a:ext cx="10740183" cy="5769031"/>
            <a:chOff x="0" y="0"/>
            <a:chExt cx="11457783" cy="6154486"/>
          </a:xfrm>
        </p:grpSpPr>
        <p:sp>
          <p:nvSpPr>
            <p:cNvPr id="3" name="Freeform 3"/>
            <p:cNvSpPr/>
            <p:nvPr/>
          </p:nvSpPr>
          <p:spPr>
            <a:xfrm>
              <a:off x="0" y="0"/>
              <a:ext cx="11457783" cy="6154486"/>
            </a:xfrm>
            <a:custGeom>
              <a:avLst/>
              <a:gdLst/>
              <a:ahLst/>
              <a:cxnLst/>
              <a:rect l="l" t="t" r="r" b="b"/>
              <a:pathLst>
                <a:path w="11457783" h="6154486">
                  <a:moveTo>
                    <a:pt x="0" y="0"/>
                  </a:moveTo>
                  <a:lnTo>
                    <a:pt x="11457783" y="0"/>
                  </a:lnTo>
                  <a:lnTo>
                    <a:pt x="11457783" y="6154486"/>
                  </a:lnTo>
                  <a:lnTo>
                    <a:pt x="0" y="6154486"/>
                  </a:lnTo>
                  <a:close/>
                </a:path>
              </a:pathLst>
            </a:custGeom>
            <a:solidFill>
              <a:srgbClr val="FFFFFF"/>
            </a:solidFill>
            <a:ln w="9525" cap="sq">
              <a:solidFill>
                <a:srgbClr val="000000"/>
              </a:solidFill>
              <a:prstDash val="solid"/>
              <a:miter/>
            </a:ln>
          </p:spPr>
        </p:sp>
        <p:sp>
          <p:nvSpPr>
            <p:cNvPr id="4" name="TextBox 4"/>
            <p:cNvSpPr txBox="1"/>
            <p:nvPr/>
          </p:nvSpPr>
          <p:spPr>
            <a:xfrm>
              <a:off x="0" y="-38100"/>
              <a:ext cx="11457783" cy="6192586"/>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6702035" y="9246376"/>
            <a:ext cx="557265" cy="557265"/>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3C28B"/>
            </a:solidFill>
            <a:ln w="9525" cap="sq">
              <a:solidFill>
                <a:srgbClr val="000000"/>
              </a:solidFill>
              <a:prstDash val="solid"/>
              <a:miter/>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3570"/>
                </a:lnSpc>
              </a:pPr>
              <a:endParaRPr/>
            </a:p>
          </p:txBody>
        </p:sp>
      </p:grpSp>
      <p:sp>
        <p:nvSpPr>
          <p:cNvPr id="8" name="Freeform 8"/>
          <p:cNvSpPr/>
          <p:nvPr/>
        </p:nvSpPr>
        <p:spPr>
          <a:xfrm rot="2699999">
            <a:off x="16919327" y="9463668"/>
            <a:ext cx="122682" cy="122682"/>
          </a:xfrm>
          <a:custGeom>
            <a:avLst/>
            <a:gdLst/>
            <a:ahLst/>
            <a:cxnLst/>
            <a:rect l="l" t="t" r="r" b="b"/>
            <a:pathLst>
              <a:path w="122682" h="122682">
                <a:moveTo>
                  <a:pt x="0" y="0"/>
                </a:moveTo>
                <a:lnTo>
                  <a:pt x="122681" y="0"/>
                </a:lnTo>
                <a:lnTo>
                  <a:pt x="122681" y="122681"/>
                </a:lnTo>
                <a:lnTo>
                  <a:pt x="0" y="1226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886751" y="5394836"/>
            <a:ext cx="7079321" cy="4408806"/>
          </a:xfrm>
          <a:prstGeom prst="rect">
            <a:avLst/>
          </a:prstGeom>
        </p:spPr>
        <p:txBody>
          <a:bodyPr lIns="0" tIns="0" rIns="0" bIns="0" rtlCol="0" anchor="t">
            <a:spAutoFit/>
          </a:bodyPr>
          <a:lstStyle/>
          <a:p>
            <a:pPr algn="l">
              <a:lnSpc>
                <a:spcPts val="4199"/>
              </a:lnSpc>
            </a:pPr>
            <a:r>
              <a:rPr lang="en-US" sz="2999" b="1">
                <a:solidFill>
                  <a:srgbClr val="000000"/>
                </a:solidFill>
                <a:latin typeface="Open Sauce Bold"/>
                <a:ea typeface="Open Sauce Bold"/>
                <a:cs typeface="Open Sauce Bold"/>
                <a:sym typeface="Open Sauce Bold"/>
              </a:rPr>
              <a:t>Key Achievements:</a:t>
            </a:r>
          </a:p>
          <a:p>
            <a:pPr algn="l">
              <a:lnSpc>
                <a:spcPts val="3499"/>
              </a:lnSpc>
            </a:pPr>
            <a:endParaRPr lang="en-US" sz="2999" b="1">
              <a:solidFill>
                <a:srgbClr val="000000"/>
              </a:solidFill>
              <a:latin typeface="Open Sauce Bold"/>
              <a:ea typeface="Open Sauce Bold"/>
              <a:cs typeface="Open Sauce Bold"/>
              <a:sym typeface="Open Sauce Bold"/>
            </a:endParaRPr>
          </a:p>
          <a:p>
            <a:pPr marL="431797" lvl="1" indent="-215899" algn="l">
              <a:lnSpc>
                <a:spcPts val="2799"/>
              </a:lnSpc>
              <a:buFont typeface="Arial"/>
              <a:buChar char="•"/>
            </a:pPr>
            <a:r>
              <a:rPr lang="en-US" sz="1999">
                <a:solidFill>
                  <a:srgbClr val="000000"/>
                </a:solidFill>
                <a:latin typeface="Open Sauce"/>
                <a:ea typeface="Open Sauce"/>
                <a:cs typeface="Open Sauce"/>
                <a:sym typeface="Open Sauce"/>
              </a:rPr>
              <a:t>Successfully implemented secure user authentication and role-based dashboards for admins, professors and students.</a:t>
            </a:r>
          </a:p>
          <a:p>
            <a:pPr marL="431797" lvl="1" indent="-215899" algn="l">
              <a:lnSpc>
                <a:spcPts val="2799"/>
              </a:lnSpc>
              <a:buFont typeface="Arial"/>
              <a:buChar char="•"/>
            </a:pPr>
            <a:r>
              <a:rPr lang="en-US" sz="1999">
                <a:solidFill>
                  <a:srgbClr val="000000"/>
                </a:solidFill>
                <a:latin typeface="Open Sauce"/>
                <a:ea typeface="Open Sauce"/>
                <a:cs typeface="Open Sauce"/>
                <a:sym typeface="Open Sauce"/>
              </a:rPr>
              <a:t>Developed a dynamic course management system with course recommendations.</a:t>
            </a:r>
          </a:p>
          <a:p>
            <a:pPr marL="431797" lvl="1" indent="-215899" algn="l">
              <a:lnSpc>
                <a:spcPts val="2799"/>
              </a:lnSpc>
              <a:buFont typeface="Arial"/>
              <a:buChar char="•"/>
            </a:pPr>
            <a:r>
              <a:rPr lang="en-US" sz="1999">
                <a:solidFill>
                  <a:srgbClr val="000000"/>
                </a:solidFill>
                <a:latin typeface="Open Sauce"/>
                <a:ea typeface="Open Sauce"/>
                <a:cs typeface="Open Sauce"/>
                <a:sym typeface="Open Sauce"/>
              </a:rPr>
              <a:t>Integrated automated email/SMS notifications for user registration.</a:t>
            </a:r>
          </a:p>
          <a:p>
            <a:pPr marL="431797" lvl="1" indent="-215899" algn="l">
              <a:lnSpc>
                <a:spcPts val="2799"/>
              </a:lnSpc>
              <a:buFont typeface="Arial"/>
              <a:buChar char="•"/>
            </a:pPr>
            <a:r>
              <a:rPr lang="en-US" sz="1999">
                <a:solidFill>
                  <a:srgbClr val="000000"/>
                </a:solidFill>
                <a:latin typeface="Open Sauce"/>
                <a:ea typeface="Open Sauce"/>
                <a:cs typeface="Open Sauce"/>
                <a:sym typeface="Open Sauce"/>
              </a:rPr>
              <a:t>Delivered an intuitive admin dashboard for managing users, courses, and system settings.</a:t>
            </a:r>
          </a:p>
          <a:p>
            <a:pPr algn="l">
              <a:lnSpc>
                <a:spcPts val="2239"/>
              </a:lnSpc>
            </a:pPr>
            <a:endParaRPr lang="en-US" sz="1999">
              <a:solidFill>
                <a:srgbClr val="000000"/>
              </a:solidFill>
              <a:latin typeface="Open Sauce"/>
              <a:ea typeface="Open Sauce"/>
              <a:cs typeface="Open Sauce"/>
              <a:sym typeface="Open Sauce"/>
            </a:endParaRPr>
          </a:p>
        </p:txBody>
      </p:sp>
      <p:sp>
        <p:nvSpPr>
          <p:cNvPr id="10" name="TextBox 10"/>
          <p:cNvSpPr txBox="1"/>
          <p:nvPr/>
        </p:nvSpPr>
        <p:spPr>
          <a:xfrm>
            <a:off x="10023490" y="3648158"/>
            <a:ext cx="7742427" cy="5087345"/>
          </a:xfrm>
          <a:prstGeom prst="rect">
            <a:avLst/>
          </a:prstGeom>
        </p:spPr>
        <p:txBody>
          <a:bodyPr lIns="0" tIns="0" rIns="0" bIns="0" rtlCol="0" anchor="t">
            <a:spAutoFit/>
          </a:bodyPr>
          <a:lstStyle/>
          <a:p>
            <a:pPr algn="l">
              <a:lnSpc>
                <a:spcPts val="4900"/>
              </a:lnSpc>
            </a:pPr>
            <a:r>
              <a:rPr lang="en-US" sz="3500" b="1">
                <a:solidFill>
                  <a:srgbClr val="000000"/>
                </a:solidFill>
                <a:latin typeface="Open Sauce Bold"/>
                <a:ea typeface="Open Sauce Bold"/>
                <a:cs typeface="Open Sauce Bold"/>
                <a:sym typeface="Open Sauce Bold"/>
              </a:rPr>
              <a:t>Key Deliverables:</a:t>
            </a:r>
          </a:p>
          <a:p>
            <a:pPr algn="l">
              <a:lnSpc>
                <a:spcPts val="2340"/>
              </a:lnSpc>
            </a:pPr>
            <a:endParaRPr lang="en-US" sz="3500" b="1">
              <a:solidFill>
                <a:srgbClr val="000000"/>
              </a:solidFill>
              <a:latin typeface="Open Sauce Bold"/>
              <a:ea typeface="Open Sauce Bold"/>
              <a:cs typeface="Open Sauce Bold"/>
              <a:sym typeface="Open Sauce Bold"/>
            </a:endParaRPr>
          </a:p>
          <a:p>
            <a:pPr marL="431801" lvl="1" indent="-215900" algn="l">
              <a:lnSpc>
                <a:spcPts val="2800"/>
              </a:lnSpc>
              <a:buFont typeface="Arial"/>
              <a:buChar char="•"/>
            </a:pPr>
            <a:r>
              <a:rPr lang="en-US" sz="2000" b="1">
                <a:solidFill>
                  <a:srgbClr val="000000"/>
                </a:solidFill>
                <a:latin typeface="Open Sauce Bold"/>
                <a:ea typeface="Open Sauce Bold"/>
                <a:cs typeface="Open Sauce Bold"/>
                <a:sym typeface="Open Sauce Bold"/>
              </a:rPr>
              <a:t>Fully Functional Modules:</a:t>
            </a:r>
          </a:p>
          <a:p>
            <a:pPr marL="863601" lvl="2" indent="-287867" algn="l">
              <a:lnSpc>
                <a:spcPts val="2800"/>
              </a:lnSpc>
              <a:buFont typeface="Arial"/>
              <a:buChar char="⚬"/>
            </a:pPr>
            <a:r>
              <a:rPr lang="en-US" sz="2000">
                <a:solidFill>
                  <a:srgbClr val="000000"/>
                </a:solidFill>
                <a:latin typeface="Open Sauce"/>
                <a:ea typeface="Open Sauce"/>
                <a:cs typeface="Open Sauce"/>
                <a:sym typeface="Open Sauce"/>
              </a:rPr>
              <a:t>User Authentication and Registration</a:t>
            </a:r>
          </a:p>
          <a:p>
            <a:pPr marL="863601" lvl="2" indent="-287867" algn="l">
              <a:lnSpc>
                <a:spcPts val="2800"/>
              </a:lnSpc>
              <a:buFont typeface="Arial"/>
              <a:buChar char="⚬"/>
            </a:pPr>
            <a:r>
              <a:rPr lang="en-US" sz="2000">
                <a:solidFill>
                  <a:srgbClr val="000000"/>
                </a:solidFill>
                <a:latin typeface="Open Sauce"/>
                <a:ea typeface="Open Sauce"/>
                <a:cs typeface="Open Sauce"/>
                <a:sym typeface="Open Sauce"/>
              </a:rPr>
              <a:t>Course Availability and Feedback Management</a:t>
            </a:r>
          </a:p>
          <a:p>
            <a:pPr marL="863601" lvl="2" indent="-287867" algn="l">
              <a:lnSpc>
                <a:spcPts val="2800"/>
              </a:lnSpc>
              <a:buFont typeface="Arial"/>
              <a:buChar char="⚬"/>
            </a:pPr>
            <a:r>
              <a:rPr lang="en-US" sz="2000">
                <a:solidFill>
                  <a:srgbClr val="000000"/>
                </a:solidFill>
                <a:latin typeface="Open Sauce"/>
                <a:ea typeface="Open Sauce"/>
                <a:cs typeface="Open Sauce"/>
                <a:sym typeface="Open Sauce"/>
              </a:rPr>
              <a:t>Course Information</a:t>
            </a:r>
          </a:p>
          <a:p>
            <a:pPr marL="863601" lvl="2" indent="-287867" algn="l">
              <a:lnSpc>
                <a:spcPts val="2800"/>
              </a:lnSpc>
              <a:buFont typeface="Arial"/>
              <a:buChar char="⚬"/>
            </a:pPr>
            <a:r>
              <a:rPr lang="en-US" sz="2000">
                <a:solidFill>
                  <a:srgbClr val="000000"/>
                </a:solidFill>
                <a:latin typeface="Open Sauce"/>
                <a:ea typeface="Open Sauce"/>
                <a:cs typeface="Open Sauce"/>
                <a:sym typeface="Open Sauce"/>
              </a:rPr>
              <a:t>Admin Dashboard</a:t>
            </a:r>
          </a:p>
          <a:p>
            <a:pPr marL="431801" lvl="1" indent="-215900" algn="l">
              <a:lnSpc>
                <a:spcPts val="2800"/>
              </a:lnSpc>
              <a:buFont typeface="Arial"/>
              <a:buChar char="•"/>
            </a:pPr>
            <a:r>
              <a:rPr lang="en-US" sz="2000" b="1">
                <a:solidFill>
                  <a:srgbClr val="000000"/>
                </a:solidFill>
                <a:latin typeface="Open Sauce Bold"/>
                <a:ea typeface="Open Sauce Bold"/>
                <a:cs typeface="Open Sauce Bold"/>
                <a:sym typeface="Open Sauce Bold"/>
              </a:rPr>
              <a:t>Database Design: </a:t>
            </a:r>
            <a:r>
              <a:rPr lang="en-US" sz="2000">
                <a:solidFill>
                  <a:srgbClr val="000000"/>
                </a:solidFill>
                <a:latin typeface="Open Sauce"/>
                <a:ea typeface="Open Sauce"/>
                <a:cs typeface="Open Sauce"/>
                <a:sym typeface="Open Sauce"/>
              </a:rPr>
              <a:t>Comprehensive schemas for users, courses, schedules, and feedback.</a:t>
            </a:r>
          </a:p>
          <a:p>
            <a:pPr marL="431801" lvl="1" indent="-215900" algn="l">
              <a:lnSpc>
                <a:spcPts val="2800"/>
              </a:lnSpc>
              <a:buFont typeface="Arial"/>
              <a:buChar char="•"/>
            </a:pPr>
            <a:r>
              <a:rPr lang="en-US" sz="2000" b="1">
                <a:solidFill>
                  <a:srgbClr val="000000"/>
                </a:solidFill>
                <a:latin typeface="Open Sauce Bold"/>
                <a:ea typeface="Open Sauce Bold"/>
                <a:cs typeface="Open Sauce Bold"/>
                <a:sym typeface="Open Sauce Bold"/>
              </a:rPr>
              <a:t>Front-End Interface:</a:t>
            </a:r>
            <a:r>
              <a:rPr lang="en-US" sz="2000">
                <a:solidFill>
                  <a:srgbClr val="000000"/>
                </a:solidFill>
                <a:latin typeface="Open Sauce"/>
                <a:ea typeface="Open Sauce"/>
                <a:cs typeface="Open Sauce"/>
                <a:sym typeface="Open Sauce"/>
              </a:rPr>
              <a:t> Responsive UI built with Angular, including form validations and dashboards.</a:t>
            </a:r>
          </a:p>
          <a:p>
            <a:pPr marL="431801" lvl="1" indent="-215900" algn="l">
              <a:lnSpc>
                <a:spcPts val="2800"/>
              </a:lnSpc>
              <a:buFont typeface="Arial"/>
              <a:buChar char="•"/>
            </a:pPr>
            <a:r>
              <a:rPr lang="en-US" sz="2000" b="1">
                <a:solidFill>
                  <a:srgbClr val="000000"/>
                </a:solidFill>
                <a:latin typeface="Open Sauce Bold"/>
                <a:ea typeface="Open Sauce Bold"/>
                <a:cs typeface="Open Sauce Bold"/>
                <a:sym typeface="Open Sauce Bold"/>
              </a:rPr>
              <a:t>Back-End Functionality:</a:t>
            </a:r>
            <a:r>
              <a:rPr lang="en-US" sz="2000">
                <a:solidFill>
                  <a:srgbClr val="000000"/>
                </a:solidFill>
                <a:latin typeface="Open Sauce"/>
                <a:ea typeface="Open Sauce"/>
                <a:cs typeface="Open Sauce"/>
                <a:sym typeface="Open Sauce"/>
              </a:rPr>
              <a:t> Robust Spring Boot APIs for seamless system operations.</a:t>
            </a:r>
          </a:p>
          <a:p>
            <a:pPr algn="l">
              <a:lnSpc>
                <a:spcPts val="2340"/>
              </a:lnSpc>
            </a:pPr>
            <a:r>
              <a:rPr lang="en-US" sz="1671">
                <a:solidFill>
                  <a:srgbClr val="000000"/>
                </a:solidFill>
                <a:latin typeface="Open Sauce"/>
                <a:ea typeface="Open Sauce"/>
                <a:cs typeface="Open Sauce"/>
                <a:sym typeface="Open Sauce"/>
              </a:rPr>
              <a:t>.</a:t>
            </a:r>
          </a:p>
        </p:txBody>
      </p:sp>
      <p:sp>
        <p:nvSpPr>
          <p:cNvPr id="11" name="TextBox 11"/>
          <p:cNvSpPr txBox="1"/>
          <p:nvPr/>
        </p:nvSpPr>
        <p:spPr>
          <a:xfrm>
            <a:off x="886751" y="1776973"/>
            <a:ext cx="14158642" cy="2171427"/>
          </a:xfrm>
          <a:prstGeom prst="rect">
            <a:avLst/>
          </a:prstGeom>
        </p:spPr>
        <p:txBody>
          <a:bodyPr lIns="0" tIns="0" rIns="0" bIns="0" rtlCol="0" anchor="t">
            <a:spAutoFit/>
          </a:bodyPr>
          <a:lstStyle/>
          <a:p>
            <a:pPr algn="l">
              <a:lnSpc>
                <a:spcPts val="8509"/>
              </a:lnSpc>
            </a:pPr>
            <a:r>
              <a:rPr lang="en-US" sz="7464" b="1" spc="-335">
                <a:solidFill>
                  <a:srgbClr val="000000"/>
                </a:solidFill>
                <a:latin typeface="Open Sauce Bold"/>
                <a:ea typeface="Open Sauce Bold"/>
                <a:cs typeface="Open Sauce Bold"/>
                <a:sym typeface="Open Sauce Bold"/>
              </a:rPr>
              <a:t>KEY ACHIEVEMENTS AND DELIVERABLES</a:t>
            </a:r>
          </a:p>
        </p:txBody>
      </p:sp>
      <p:grpSp>
        <p:nvGrpSpPr>
          <p:cNvPr id="12" name="Group 12"/>
          <p:cNvGrpSpPr/>
          <p:nvPr/>
        </p:nvGrpSpPr>
        <p:grpSpPr>
          <a:xfrm>
            <a:off x="886751" y="660077"/>
            <a:ext cx="283899" cy="28389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00000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5" name="Group 15"/>
          <p:cNvGrpSpPr/>
          <p:nvPr/>
        </p:nvGrpSpPr>
        <p:grpSpPr>
          <a:xfrm>
            <a:off x="1318117" y="638756"/>
            <a:ext cx="283899" cy="283899"/>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1406055" y="816610"/>
            <a:ext cx="236909" cy="23690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028700" y="816610"/>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sp>
        <p:nvSpPr>
          <p:cNvPr id="8" name="Freeform 8"/>
          <p:cNvSpPr/>
          <p:nvPr/>
        </p:nvSpPr>
        <p:spPr>
          <a:xfrm>
            <a:off x="1127423" y="8701035"/>
            <a:ext cx="557265" cy="557265"/>
          </a:xfrm>
          <a:custGeom>
            <a:avLst/>
            <a:gdLst/>
            <a:ahLst/>
            <a:cxnLst/>
            <a:rect l="l" t="t" r="r" b="b"/>
            <a:pathLst>
              <a:path w="557265" h="557265">
                <a:moveTo>
                  <a:pt x="0" y="0"/>
                </a:moveTo>
                <a:lnTo>
                  <a:pt x="557265" y="0"/>
                </a:lnTo>
                <a:lnTo>
                  <a:pt x="557265" y="557265"/>
                </a:lnTo>
                <a:lnTo>
                  <a:pt x="0" y="5572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754741" y="1986329"/>
            <a:ext cx="2685529" cy="749696"/>
            <a:chOff x="0" y="0"/>
            <a:chExt cx="707300" cy="197451"/>
          </a:xfrm>
        </p:grpSpPr>
        <p:sp>
          <p:nvSpPr>
            <p:cNvPr id="10" name="Freeform 10"/>
            <p:cNvSpPr/>
            <p:nvPr/>
          </p:nvSpPr>
          <p:spPr>
            <a:xfrm>
              <a:off x="0" y="0"/>
              <a:ext cx="707300" cy="197451"/>
            </a:xfrm>
            <a:custGeom>
              <a:avLst/>
              <a:gdLst/>
              <a:ahLst/>
              <a:cxnLst/>
              <a:rect l="l" t="t" r="r" b="b"/>
              <a:pathLst>
                <a:path w="707300" h="197451">
                  <a:moveTo>
                    <a:pt x="0" y="0"/>
                  </a:moveTo>
                  <a:lnTo>
                    <a:pt x="707300" y="0"/>
                  </a:lnTo>
                  <a:lnTo>
                    <a:pt x="707300" y="197451"/>
                  </a:lnTo>
                  <a:lnTo>
                    <a:pt x="0" y="197451"/>
                  </a:lnTo>
                  <a:close/>
                </a:path>
              </a:pathLst>
            </a:custGeom>
            <a:solidFill>
              <a:srgbClr val="53C28B"/>
            </a:solidFill>
            <a:ln w="9525" cap="sq">
              <a:solidFill>
                <a:srgbClr val="000000"/>
              </a:solidFill>
              <a:prstDash val="solid"/>
              <a:miter/>
            </a:ln>
          </p:spPr>
        </p:sp>
        <p:sp>
          <p:nvSpPr>
            <p:cNvPr id="11" name="TextBox 11"/>
            <p:cNvSpPr txBox="1"/>
            <p:nvPr/>
          </p:nvSpPr>
          <p:spPr>
            <a:xfrm>
              <a:off x="0" y="-38100"/>
              <a:ext cx="707300" cy="235551"/>
            </a:xfrm>
            <a:prstGeom prst="rect">
              <a:avLst/>
            </a:prstGeom>
          </p:spPr>
          <p:txBody>
            <a:bodyPr lIns="50800" tIns="50800" rIns="50800" bIns="50800" rtlCol="0" anchor="ctr"/>
            <a:lstStyle/>
            <a:p>
              <a:pPr algn="ctr">
                <a:lnSpc>
                  <a:spcPts val="3570"/>
                </a:lnSpc>
              </a:pPr>
              <a:endParaRPr/>
            </a:p>
          </p:txBody>
        </p:sp>
      </p:grpSp>
      <p:grpSp>
        <p:nvGrpSpPr>
          <p:cNvPr id="12" name="Group 12"/>
          <p:cNvGrpSpPr/>
          <p:nvPr/>
        </p:nvGrpSpPr>
        <p:grpSpPr>
          <a:xfrm>
            <a:off x="16623459" y="446004"/>
            <a:ext cx="978121" cy="978121"/>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570"/>
                </a:lnSpc>
              </a:pPr>
              <a:endParaRPr/>
            </a:p>
          </p:txBody>
        </p:sp>
      </p:grpSp>
      <p:sp>
        <p:nvSpPr>
          <p:cNvPr id="15" name="Freeform 15"/>
          <p:cNvSpPr/>
          <p:nvPr/>
        </p:nvSpPr>
        <p:spPr>
          <a:xfrm>
            <a:off x="16813422" y="635967"/>
            <a:ext cx="598194" cy="598194"/>
          </a:xfrm>
          <a:custGeom>
            <a:avLst/>
            <a:gdLst/>
            <a:ahLst/>
            <a:cxnLst/>
            <a:rect l="l" t="t" r="r" b="b"/>
            <a:pathLst>
              <a:path w="598194" h="598194">
                <a:moveTo>
                  <a:pt x="0" y="0"/>
                </a:moveTo>
                <a:lnTo>
                  <a:pt x="598194" y="0"/>
                </a:lnTo>
                <a:lnTo>
                  <a:pt x="598194" y="598194"/>
                </a:lnTo>
                <a:lnTo>
                  <a:pt x="0" y="5981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028700" y="3936755"/>
            <a:ext cx="5226651" cy="4114800"/>
          </a:xfrm>
          <a:custGeom>
            <a:avLst/>
            <a:gdLst/>
            <a:ahLst/>
            <a:cxnLst/>
            <a:rect l="l" t="t" r="r" b="b"/>
            <a:pathLst>
              <a:path w="5226651" h="4114800">
                <a:moveTo>
                  <a:pt x="0" y="0"/>
                </a:moveTo>
                <a:lnTo>
                  <a:pt x="5226651" y="0"/>
                </a:lnTo>
                <a:lnTo>
                  <a:pt x="522665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7331897" y="3071065"/>
            <a:ext cx="9696299" cy="2454275"/>
          </a:xfrm>
          <a:prstGeom prst="rect">
            <a:avLst/>
          </a:prstGeom>
        </p:spPr>
        <p:txBody>
          <a:bodyPr lIns="0" tIns="0" rIns="0" bIns="0" rtlCol="0" anchor="t">
            <a:spAutoFit/>
          </a:bodyPr>
          <a:lstStyle/>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Ensuring secure login, role-based access, and data protection.</a:t>
            </a:r>
          </a:p>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Handling increased user load and growing data without affecting performance.</a:t>
            </a:r>
          </a:p>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Designing a user-friendly and responsive interface across different devices.</a:t>
            </a:r>
          </a:p>
          <a:p>
            <a:pPr marL="431799" lvl="1" indent="-215899" algn="l">
              <a:lnSpc>
                <a:spcPts val="2799"/>
              </a:lnSpc>
              <a:buFont typeface="Arial"/>
              <a:buChar char="•"/>
            </a:pPr>
            <a:r>
              <a:rPr lang="en-US" sz="1999">
                <a:solidFill>
                  <a:srgbClr val="000000"/>
                </a:solidFill>
                <a:latin typeface="Open Sauce"/>
                <a:ea typeface="Open Sauce"/>
                <a:cs typeface="Open Sauce"/>
                <a:sym typeface="Open Sauce"/>
              </a:rPr>
              <a:t>Managing complex relationships between courses, students, and schedules.</a:t>
            </a:r>
          </a:p>
        </p:txBody>
      </p:sp>
      <p:sp>
        <p:nvSpPr>
          <p:cNvPr id="18" name="TextBox 18"/>
          <p:cNvSpPr txBox="1"/>
          <p:nvPr/>
        </p:nvSpPr>
        <p:spPr>
          <a:xfrm>
            <a:off x="7673376" y="2123051"/>
            <a:ext cx="2941248" cy="466725"/>
          </a:xfrm>
          <a:prstGeom prst="rect">
            <a:avLst/>
          </a:prstGeom>
        </p:spPr>
        <p:txBody>
          <a:bodyPr lIns="0" tIns="0" rIns="0" bIns="0" rtlCol="0" anchor="t">
            <a:spAutoFit/>
          </a:bodyPr>
          <a:lstStyle/>
          <a:p>
            <a:pPr algn="ctr">
              <a:lnSpc>
                <a:spcPts val="3600"/>
              </a:lnSpc>
            </a:pPr>
            <a:r>
              <a:rPr lang="en-US" sz="3000" b="1">
                <a:solidFill>
                  <a:srgbClr val="000000"/>
                </a:solidFill>
                <a:latin typeface="Open Sauce Semi-Bold"/>
                <a:ea typeface="Open Sauce Semi-Bold"/>
                <a:cs typeface="Open Sauce Semi-Bold"/>
                <a:sym typeface="Open Sauce Semi-Bold"/>
              </a:rPr>
              <a:t>Challenges</a:t>
            </a:r>
          </a:p>
        </p:txBody>
      </p:sp>
      <p:sp>
        <p:nvSpPr>
          <p:cNvPr id="19" name="TextBox 19"/>
          <p:cNvSpPr txBox="1"/>
          <p:nvPr/>
        </p:nvSpPr>
        <p:spPr>
          <a:xfrm>
            <a:off x="1028700" y="2011591"/>
            <a:ext cx="5226651" cy="1486967"/>
          </a:xfrm>
          <a:prstGeom prst="rect">
            <a:avLst/>
          </a:prstGeom>
        </p:spPr>
        <p:txBody>
          <a:bodyPr lIns="0" tIns="0" rIns="0" bIns="0" rtlCol="0" anchor="t">
            <a:spAutoFit/>
          </a:bodyPr>
          <a:lstStyle/>
          <a:p>
            <a:pPr algn="l">
              <a:lnSpc>
                <a:spcPts val="5859"/>
              </a:lnSpc>
            </a:pPr>
            <a:r>
              <a:rPr lang="en-US" sz="5140" b="1" spc="-231">
                <a:solidFill>
                  <a:srgbClr val="000000"/>
                </a:solidFill>
                <a:latin typeface="Open Sauce Bold"/>
                <a:ea typeface="Open Sauce Bold"/>
                <a:cs typeface="Open Sauce Bold"/>
                <a:sym typeface="Open Sauce Bold"/>
              </a:rPr>
              <a:t>CHALLENGES AND SOLUTIONS</a:t>
            </a:r>
          </a:p>
        </p:txBody>
      </p:sp>
      <p:grpSp>
        <p:nvGrpSpPr>
          <p:cNvPr id="20" name="Group 20"/>
          <p:cNvGrpSpPr/>
          <p:nvPr/>
        </p:nvGrpSpPr>
        <p:grpSpPr>
          <a:xfrm>
            <a:off x="6855265" y="5900188"/>
            <a:ext cx="13283875" cy="5407924"/>
            <a:chOff x="0" y="0"/>
            <a:chExt cx="3498634" cy="1424309"/>
          </a:xfrm>
        </p:grpSpPr>
        <p:sp>
          <p:nvSpPr>
            <p:cNvPr id="21" name="Freeform 21"/>
            <p:cNvSpPr/>
            <p:nvPr/>
          </p:nvSpPr>
          <p:spPr>
            <a:xfrm>
              <a:off x="0" y="0"/>
              <a:ext cx="3498634" cy="1424309"/>
            </a:xfrm>
            <a:custGeom>
              <a:avLst/>
              <a:gdLst/>
              <a:ahLst/>
              <a:cxnLst/>
              <a:rect l="l" t="t" r="r" b="b"/>
              <a:pathLst>
                <a:path w="3498634" h="1424309">
                  <a:moveTo>
                    <a:pt x="0" y="0"/>
                  </a:moveTo>
                  <a:lnTo>
                    <a:pt x="3498634" y="0"/>
                  </a:lnTo>
                  <a:lnTo>
                    <a:pt x="3498634" y="1424309"/>
                  </a:lnTo>
                  <a:lnTo>
                    <a:pt x="0" y="1424309"/>
                  </a:lnTo>
                  <a:close/>
                </a:path>
              </a:pathLst>
            </a:custGeom>
            <a:solidFill>
              <a:srgbClr val="FFFFFF"/>
            </a:solidFill>
            <a:ln w="9525" cap="sq">
              <a:solidFill>
                <a:srgbClr val="000000"/>
              </a:solidFill>
              <a:prstDash val="solid"/>
              <a:miter/>
            </a:ln>
          </p:spPr>
        </p:sp>
        <p:sp>
          <p:nvSpPr>
            <p:cNvPr id="22" name="TextBox 22"/>
            <p:cNvSpPr txBox="1"/>
            <p:nvPr/>
          </p:nvSpPr>
          <p:spPr>
            <a:xfrm>
              <a:off x="0" y="-38100"/>
              <a:ext cx="3498634" cy="1462409"/>
            </a:xfrm>
            <a:prstGeom prst="rect">
              <a:avLst/>
            </a:prstGeom>
          </p:spPr>
          <p:txBody>
            <a:bodyPr lIns="50800" tIns="50800" rIns="50800" bIns="50800" rtlCol="0" anchor="ctr"/>
            <a:lstStyle/>
            <a:p>
              <a:pPr algn="ctr">
                <a:lnSpc>
                  <a:spcPts val="3570"/>
                </a:lnSpc>
              </a:pPr>
              <a:endParaRPr/>
            </a:p>
          </p:txBody>
        </p:sp>
      </p:grpSp>
      <p:sp>
        <p:nvSpPr>
          <p:cNvPr id="23" name="TextBox 23"/>
          <p:cNvSpPr txBox="1"/>
          <p:nvPr/>
        </p:nvSpPr>
        <p:spPr>
          <a:xfrm>
            <a:off x="7331897" y="6451600"/>
            <a:ext cx="9927403" cy="2806700"/>
          </a:xfrm>
          <a:prstGeom prst="rect">
            <a:avLst/>
          </a:prstGeom>
        </p:spPr>
        <p:txBody>
          <a:bodyPr lIns="0" tIns="0" rIns="0" bIns="0" rtlCol="0" anchor="t">
            <a:spAutoFit/>
          </a:bodyPr>
          <a:lstStyle/>
          <a:p>
            <a:pPr marL="431799" lvl="1" indent="-215899" algn="just">
              <a:lnSpc>
                <a:spcPts val="2799"/>
              </a:lnSpc>
              <a:buFont typeface="Arial"/>
              <a:buChar char="•"/>
            </a:pPr>
            <a:r>
              <a:rPr lang="en-US" sz="1999">
                <a:solidFill>
                  <a:srgbClr val="000000"/>
                </a:solidFill>
                <a:latin typeface="Open Sauce"/>
                <a:ea typeface="Open Sauce"/>
                <a:cs typeface="Open Sauce"/>
                <a:sym typeface="Open Sauce"/>
              </a:rPr>
              <a:t>Implemented Spring Security with encryption, role-based access control, and secure password storage.</a:t>
            </a:r>
          </a:p>
          <a:p>
            <a:pPr marL="431799" lvl="1" indent="-215899" algn="just">
              <a:lnSpc>
                <a:spcPts val="2799"/>
              </a:lnSpc>
              <a:buFont typeface="Arial"/>
              <a:buChar char="•"/>
            </a:pPr>
            <a:r>
              <a:rPr lang="en-US" sz="1999">
                <a:solidFill>
                  <a:srgbClr val="000000"/>
                </a:solidFill>
                <a:latin typeface="Open Sauce"/>
                <a:ea typeface="Open Sauce"/>
                <a:cs typeface="Open Sauce"/>
                <a:sym typeface="Open Sauce"/>
              </a:rPr>
              <a:t>Used a scalable MySQL database with optimized queries and deployed the backend on a high-performance server.</a:t>
            </a:r>
          </a:p>
          <a:p>
            <a:pPr marL="431799" lvl="1" indent="-215899" algn="just">
              <a:lnSpc>
                <a:spcPts val="2799"/>
              </a:lnSpc>
              <a:buFont typeface="Arial"/>
              <a:buChar char="•"/>
            </a:pPr>
            <a:r>
              <a:rPr lang="en-US" sz="1999">
                <a:solidFill>
                  <a:srgbClr val="000000"/>
                </a:solidFill>
                <a:latin typeface="Open Sauce"/>
                <a:ea typeface="Open Sauce"/>
                <a:cs typeface="Open Sauce"/>
                <a:sym typeface="Open Sauce"/>
              </a:rPr>
              <a:t>Built a responsive Angular-based UI with consistent navigation, form validations, and graphical course progress representation.</a:t>
            </a:r>
          </a:p>
          <a:p>
            <a:pPr marL="431799" lvl="1" indent="-215899" algn="just">
              <a:lnSpc>
                <a:spcPts val="2799"/>
              </a:lnSpc>
              <a:buFont typeface="Arial"/>
              <a:buChar char="•"/>
            </a:pPr>
            <a:r>
              <a:rPr lang="en-US" sz="1999">
                <a:solidFill>
                  <a:srgbClr val="000000"/>
                </a:solidFill>
                <a:latin typeface="Open Sauce"/>
                <a:ea typeface="Open Sauce"/>
                <a:cs typeface="Open Sauce"/>
                <a:sym typeface="Open Sauce"/>
              </a:rPr>
              <a:t>Designed normalized SQL schemas and implemented effective indexing for faster data retrieval.</a:t>
            </a:r>
          </a:p>
        </p:txBody>
      </p:sp>
      <p:grpSp>
        <p:nvGrpSpPr>
          <p:cNvPr id="24" name="Group 24"/>
          <p:cNvGrpSpPr/>
          <p:nvPr/>
        </p:nvGrpSpPr>
        <p:grpSpPr>
          <a:xfrm>
            <a:off x="15460407" y="5525341"/>
            <a:ext cx="2141173" cy="749696"/>
            <a:chOff x="0" y="0"/>
            <a:chExt cx="563930" cy="197451"/>
          </a:xfrm>
        </p:grpSpPr>
        <p:sp>
          <p:nvSpPr>
            <p:cNvPr id="25" name="Freeform 25"/>
            <p:cNvSpPr/>
            <p:nvPr/>
          </p:nvSpPr>
          <p:spPr>
            <a:xfrm>
              <a:off x="0" y="0"/>
              <a:ext cx="563930" cy="197451"/>
            </a:xfrm>
            <a:custGeom>
              <a:avLst/>
              <a:gdLst/>
              <a:ahLst/>
              <a:cxnLst/>
              <a:rect l="l" t="t" r="r" b="b"/>
              <a:pathLst>
                <a:path w="563930" h="197451">
                  <a:moveTo>
                    <a:pt x="0" y="0"/>
                  </a:moveTo>
                  <a:lnTo>
                    <a:pt x="563930" y="0"/>
                  </a:lnTo>
                  <a:lnTo>
                    <a:pt x="563930" y="197451"/>
                  </a:lnTo>
                  <a:lnTo>
                    <a:pt x="0" y="197451"/>
                  </a:lnTo>
                  <a:close/>
                </a:path>
              </a:pathLst>
            </a:custGeom>
            <a:solidFill>
              <a:srgbClr val="000000"/>
            </a:solidFill>
            <a:ln w="9525" cap="sq">
              <a:solidFill>
                <a:srgbClr val="000000"/>
              </a:solidFill>
              <a:prstDash val="solid"/>
              <a:miter/>
            </a:ln>
          </p:spPr>
        </p:sp>
        <p:sp>
          <p:nvSpPr>
            <p:cNvPr id="26" name="TextBox 26"/>
            <p:cNvSpPr txBox="1"/>
            <p:nvPr/>
          </p:nvSpPr>
          <p:spPr>
            <a:xfrm>
              <a:off x="0" y="-38100"/>
              <a:ext cx="563930" cy="235551"/>
            </a:xfrm>
            <a:prstGeom prst="rect">
              <a:avLst/>
            </a:prstGeom>
          </p:spPr>
          <p:txBody>
            <a:bodyPr lIns="50800" tIns="50800" rIns="50800" bIns="50800" rtlCol="0" anchor="ctr"/>
            <a:lstStyle/>
            <a:p>
              <a:pPr algn="ctr">
                <a:lnSpc>
                  <a:spcPts val="3570"/>
                </a:lnSpc>
              </a:pPr>
              <a:endParaRPr/>
            </a:p>
          </p:txBody>
        </p:sp>
      </p:grpSp>
      <p:sp>
        <p:nvSpPr>
          <p:cNvPr id="27" name="TextBox 27"/>
          <p:cNvSpPr txBox="1"/>
          <p:nvPr/>
        </p:nvSpPr>
        <p:spPr>
          <a:xfrm>
            <a:off x="15460407" y="5662063"/>
            <a:ext cx="2141173" cy="466725"/>
          </a:xfrm>
          <a:prstGeom prst="rect">
            <a:avLst/>
          </a:prstGeom>
        </p:spPr>
        <p:txBody>
          <a:bodyPr lIns="0" tIns="0" rIns="0" bIns="0" rtlCol="0" anchor="t">
            <a:spAutoFit/>
          </a:bodyPr>
          <a:lstStyle/>
          <a:p>
            <a:pPr algn="ctr">
              <a:lnSpc>
                <a:spcPts val="3600"/>
              </a:lnSpc>
            </a:pPr>
            <a:r>
              <a:rPr lang="en-US" sz="3000" b="1">
                <a:solidFill>
                  <a:srgbClr val="FFFFFF"/>
                </a:solidFill>
                <a:latin typeface="Open Sauce Semi-Bold"/>
                <a:ea typeface="Open Sauce Semi-Bold"/>
                <a:cs typeface="Open Sauce Semi-Bold"/>
                <a:sym typeface="Open Sauce Semi-Bold"/>
              </a:rPr>
              <a:t>Solutions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5072610" y="2429176"/>
            <a:ext cx="16826504" cy="8528586"/>
            <a:chOff x="0" y="0"/>
            <a:chExt cx="17950758" cy="9098420"/>
          </a:xfrm>
        </p:grpSpPr>
        <p:sp>
          <p:nvSpPr>
            <p:cNvPr id="3" name="Freeform 3"/>
            <p:cNvSpPr/>
            <p:nvPr/>
          </p:nvSpPr>
          <p:spPr>
            <a:xfrm>
              <a:off x="0" y="0"/>
              <a:ext cx="17950759" cy="9098420"/>
            </a:xfrm>
            <a:custGeom>
              <a:avLst/>
              <a:gdLst/>
              <a:ahLst/>
              <a:cxnLst/>
              <a:rect l="l" t="t" r="r" b="b"/>
              <a:pathLst>
                <a:path w="17950759" h="9098420">
                  <a:moveTo>
                    <a:pt x="0" y="0"/>
                  </a:moveTo>
                  <a:lnTo>
                    <a:pt x="17950759" y="0"/>
                  </a:lnTo>
                  <a:lnTo>
                    <a:pt x="17950759" y="9098420"/>
                  </a:lnTo>
                  <a:lnTo>
                    <a:pt x="0" y="9098420"/>
                  </a:lnTo>
                  <a:close/>
                </a:path>
              </a:pathLst>
            </a:custGeom>
            <a:solidFill>
              <a:srgbClr val="FFFFFF"/>
            </a:solidFill>
            <a:ln w="9525" cap="sq">
              <a:solidFill>
                <a:srgbClr val="000000"/>
              </a:solidFill>
              <a:prstDash val="solid"/>
              <a:miter/>
            </a:ln>
          </p:spPr>
        </p:sp>
        <p:sp>
          <p:nvSpPr>
            <p:cNvPr id="4" name="TextBox 4"/>
            <p:cNvSpPr txBox="1"/>
            <p:nvPr/>
          </p:nvSpPr>
          <p:spPr>
            <a:xfrm>
              <a:off x="0" y="-38100"/>
              <a:ext cx="17950758" cy="9136520"/>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3788538" y="2124042"/>
            <a:ext cx="5149019" cy="941740"/>
            <a:chOff x="0" y="0"/>
            <a:chExt cx="1356120" cy="248030"/>
          </a:xfrm>
        </p:grpSpPr>
        <p:sp>
          <p:nvSpPr>
            <p:cNvPr id="6" name="Freeform 6"/>
            <p:cNvSpPr/>
            <p:nvPr/>
          </p:nvSpPr>
          <p:spPr>
            <a:xfrm>
              <a:off x="0" y="0"/>
              <a:ext cx="1356120" cy="248030"/>
            </a:xfrm>
            <a:custGeom>
              <a:avLst/>
              <a:gdLst/>
              <a:ahLst/>
              <a:cxnLst/>
              <a:rect l="l" t="t" r="r" b="b"/>
              <a:pathLst>
                <a:path w="1356120" h="248030">
                  <a:moveTo>
                    <a:pt x="0" y="0"/>
                  </a:moveTo>
                  <a:lnTo>
                    <a:pt x="1356120" y="0"/>
                  </a:lnTo>
                  <a:lnTo>
                    <a:pt x="1356120" y="248030"/>
                  </a:lnTo>
                  <a:lnTo>
                    <a:pt x="0" y="248030"/>
                  </a:lnTo>
                  <a:close/>
                </a:path>
              </a:pathLst>
            </a:custGeom>
            <a:solidFill>
              <a:srgbClr val="53C28B"/>
            </a:solidFill>
            <a:ln w="9525" cap="sq">
              <a:solidFill>
                <a:srgbClr val="000000"/>
              </a:solidFill>
              <a:prstDash val="solid"/>
              <a:miter/>
            </a:ln>
          </p:spPr>
        </p:sp>
        <p:sp>
          <p:nvSpPr>
            <p:cNvPr id="7" name="TextBox 7"/>
            <p:cNvSpPr txBox="1"/>
            <p:nvPr/>
          </p:nvSpPr>
          <p:spPr>
            <a:xfrm>
              <a:off x="0" y="-38100"/>
              <a:ext cx="1356120" cy="286130"/>
            </a:xfrm>
            <a:prstGeom prst="rect">
              <a:avLst/>
            </a:prstGeom>
          </p:spPr>
          <p:txBody>
            <a:bodyPr lIns="50800" tIns="50800" rIns="50800" bIns="50800" rtlCol="0" anchor="ctr"/>
            <a:lstStyle/>
            <a:p>
              <a:pPr algn="ctr">
                <a:lnSpc>
                  <a:spcPts val="2870"/>
                </a:lnSpc>
              </a:pPr>
              <a:endParaRPr/>
            </a:p>
          </p:txBody>
        </p:sp>
      </p:grpSp>
      <p:grpSp>
        <p:nvGrpSpPr>
          <p:cNvPr id="8" name="Group 8"/>
          <p:cNvGrpSpPr/>
          <p:nvPr/>
        </p:nvGrpSpPr>
        <p:grpSpPr>
          <a:xfrm>
            <a:off x="1028700" y="1028700"/>
            <a:ext cx="557265" cy="557265"/>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3C28B"/>
            </a:solidFill>
            <a:ln w="9525" cap="sq">
              <a:solidFill>
                <a:srgbClr val="000000"/>
              </a:solidFill>
              <a:prstDash val="solid"/>
              <a:miter/>
            </a:ln>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3570"/>
                </a:lnSpc>
              </a:pPr>
              <a:endParaRPr/>
            </a:p>
          </p:txBody>
        </p:sp>
      </p:grpSp>
      <p:sp>
        <p:nvSpPr>
          <p:cNvPr id="11" name="Freeform 11"/>
          <p:cNvSpPr/>
          <p:nvPr/>
        </p:nvSpPr>
        <p:spPr>
          <a:xfrm rot="2699999">
            <a:off x="1245992" y="1245992"/>
            <a:ext cx="122682" cy="122682"/>
          </a:xfrm>
          <a:custGeom>
            <a:avLst/>
            <a:gdLst/>
            <a:ahLst/>
            <a:cxnLst/>
            <a:rect l="l" t="t" r="r" b="b"/>
            <a:pathLst>
              <a:path w="122682" h="122682">
                <a:moveTo>
                  <a:pt x="0" y="0"/>
                </a:moveTo>
                <a:lnTo>
                  <a:pt x="122681" y="0"/>
                </a:lnTo>
                <a:lnTo>
                  <a:pt x="122681" y="122681"/>
                </a:lnTo>
                <a:lnTo>
                  <a:pt x="0" y="1226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6281179" y="989330"/>
            <a:ext cx="978121" cy="978121"/>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gn="ctr">
                <a:lnSpc>
                  <a:spcPts val="3570"/>
                </a:lnSpc>
              </a:pPr>
              <a:endParaRPr/>
            </a:p>
          </p:txBody>
        </p:sp>
      </p:grpSp>
      <p:sp>
        <p:nvSpPr>
          <p:cNvPr id="15" name="Freeform 15"/>
          <p:cNvSpPr/>
          <p:nvPr/>
        </p:nvSpPr>
        <p:spPr>
          <a:xfrm>
            <a:off x="16462135" y="1200536"/>
            <a:ext cx="616209" cy="555709"/>
          </a:xfrm>
          <a:custGeom>
            <a:avLst/>
            <a:gdLst/>
            <a:ahLst/>
            <a:cxnLst/>
            <a:rect l="l" t="t" r="r" b="b"/>
            <a:pathLst>
              <a:path w="616209" h="555709">
                <a:moveTo>
                  <a:pt x="0" y="0"/>
                </a:moveTo>
                <a:lnTo>
                  <a:pt x="616209" y="0"/>
                </a:lnTo>
                <a:lnTo>
                  <a:pt x="616209" y="555709"/>
                </a:lnTo>
                <a:lnTo>
                  <a:pt x="0" y="555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7004778" y="8777987"/>
            <a:ext cx="439505" cy="439505"/>
          </a:xfrm>
          <a:custGeom>
            <a:avLst/>
            <a:gdLst/>
            <a:ahLst/>
            <a:cxnLst/>
            <a:rect l="l" t="t" r="r" b="b"/>
            <a:pathLst>
              <a:path w="439505" h="439505">
                <a:moveTo>
                  <a:pt x="0" y="0"/>
                </a:moveTo>
                <a:lnTo>
                  <a:pt x="439504" y="0"/>
                </a:lnTo>
                <a:lnTo>
                  <a:pt x="439504" y="439504"/>
                </a:lnTo>
                <a:lnTo>
                  <a:pt x="0" y="439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929637" y="5317826"/>
            <a:ext cx="3628505" cy="4114800"/>
          </a:xfrm>
          <a:custGeom>
            <a:avLst/>
            <a:gdLst/>
            <a:ahLst/>
            <a:cxnLst/>
            <a:rect l="l" t="t" r="r" b="b"/>
            <a:pathLst>
              <a:path w="3628505" h="4114800">
                <a:moveTo>
                  <a:pt x="0" y="0"/>
                </a:moveTo>
                <a:lnTo>
                  <a:pt x="3628505" y="0"/>
                </a:lnTo>
                <a:lnTo>
                  <a:pt x="36285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12262889" y="1030144"/>
            <a:ext cx="5181393" cy="934593"/>
          </a:xfrm>
          <a:prstGeom prst="rect">
            <a:avLst/>
          </a:prstGeom>
        </p:spPr>
        <p:txBody>
          <a:bodyPr lIns="0" tIns="0" rIns="0" bIns="0" rtlCol="0" anchor="t">
            <a:spAutoFit/>
          </a:bodyPr>
          <a:lstStyle/>
          <a:p>
            <a:pPr algn="l">
              <a:lnSpc>
                <a:spcPts val="7296"/>
              </a:lnSpc>
            </a:pPr>
            <a:r>
              <a:rPr lang="en-US" sz="6400" b="1" spc="-288">
                <a:solidFill>
                  <a:srgbClr val="000000"/>
                </a:solidFill>
                <a:latin typeface="Open Sauce Bold"/>
                <a:ea typeface="Open Sauce Bold"/>
                <a:cs typeface="Open Sauce Bold"/>
                <a:sym typeface="Open Sauce Bold"/>
              </a:rPr>
              <a:t>RESULTS</a:t>
            </a:r>
          </a:p>
        </p:txBody>
      </p:sp>
      <p:sp>
        <p:nvSpPr>
          <p:cNvPr id="19" name="TextBox 19"/>
          <p:cNvSpPr txBox="1"/>
          <p:nvPr/>
        </p:nvSpPr>
        <p:spPr>
          <a:xfrm>
            <a:off x="5989695" y="3654115"/>
            <a:ext cx="9968961" cy="5495347"/>
          </a:xfrm>
          <a:prstGeom prst="rect">
            <a:avLst/>
          </a:prstGeom>
        </p:spPr>
        <p:txBody>
          <a:bodyPr lIns="0" tIns="0" rIns="0" bIns="0" rtlCol="0" anchor="t">
            <a:spAutoFit/>
          </a:bodyPr>
          <a:lstStyle/>
          <a:p>
            <a:pPr marL="453390" lvl="1" indent="-226695" algn="just">
              <a:lnSpc>
                <a:spcPts val="2940"/>
              </a:lnSpc>
              <a:buFont typeface="Arial"/>
              <a:buChar char="•"/>
            </a:pPr>
            <a:r>
              <a:rPr lang="en-US" sz="2100" b="1">
                <a:solidFill>
                  <a:srgbClr val="000000"/>
                </a:solidFill>
                <a:latin typeface="Open Sauce Bold"/>
                <a:ea typeface="Open Sauce Bold"/>
                <a:cs typeface="Open Sauce Bold"/>
                <a:sym typeface="Open Sauce Bold"/>
              </a:rPr>
              <a:t>Enhanced User Experience:</a:t>
            </a:r>
            <a:r>
              <a:rPr lang="en-US" sz="2100">
                <a:solidFill>
                  <a:srgbClr val="000000"/>
                </a:solidFill>
                <a:latin typeface="Open Sauce"/>
                <a:ea typeface="Open Sauce"/>
                <a:cs typeface="Open Sauce"/>
                <a:sym typeface="Open Sauce"/>
              </a:rPr>
              <a:t> Delivered a responsive and user-friendly web interface, enabling seamless navigation for students and administrators.</a:t>
            </a:r>
          </a:p>
          <a:p>
            <a:pPr marL="453390" lvl="1" indent="-226695" algn="just">
              <a:lnSpc>
                <a:spcPts val="2940"/>
              </a:lnSpc>
              <a:buFont typeface="Arial"/>
              <a:buChar char="•"/>
            </a:pPr>
            <a:r>
              <a:rPr lang="en-US" sz="2100" b="1">
                <a:solidFill>
                  <a:srgbClr val="000000"/>
                </a:solidFill>
                <a:latin typeface="Open Sauce Bold"/>
                <a:ea typeface="Open Sauce Bold"/>
                <a:cs typeface="Open Sauce Bold"/>
                <a:sym typeface="Open Sauce Bold"/>
              </a:rPr>
              <a:t>Efficient Course Management:</a:t>
            </a:r>
            <a:r>
              <a:rPr lang="en-US" sz="2100">
                <a:solidFill>
                  <a:srgbClr val="000000"/>
                </a:solidFill>
                <a:latin typeface="Open Sauce"/>
                <a:ea typeface="Open Sauce"/>
                <a:cs typeface="Open Sauce"/>
                <a:sym typeface="Open Sauce"/>
              </a:rPr>
              <a:t> Successfully implemented a robust course availability and booking.</a:t>
            </a:r>
          </a:p>
          <a:p>
            <a:pPr marL="453390" lvl="1" indent="-226695" algn="just">
              <a:lnSpc>
                <a:spcPts val="2940"/>
              </a:lnSpc>
              <a:buFont typeface="Arial"/>
              <a:buChar char="•"/>
            </a:pPr>
            <a:r>
              <a:rPr lang="en-US" sz="2100" b="1">
                <a:solidFill>
                  <a:srgbClr val="000000"/>
                </a:solidFill>
                <a:latin typeface="Open Sauce Bold"/>
                <a:ea typeface="Open Sauce Bold"/>
                <a:cs typeface="Open Sauce Bold"/>
                <a:sym typeface="Open Sauce Bold"/>
              </a:rPr>
              <a:t>Comprehensive Admin Control:</a:t>
            </a:r>
            <a:r>
              <a:rPr lang="en-US" sz="2100">
                <a:solidFill>
                  <a:srgbClr val="000000"/>
                </a:solidFill>
                <a:latin typeface="Open Sauce"/>
                <a:ea typeface="Open Sauce"/>
                <a:cs typeface="Open Sauce"/>
                <a:sym typeface="Open Sauce"/>
              </a:rPr>
              <a:t> Developed an admin dashboard to manage users, courses, and system configurations effortlessly.</a:t>
            </a:r>
          </a:p>
          <a:p>
            <a:pPr marL="453390" lvl="1" indent="-226695" algn="just">
              <a:lnSpc>
                <a:spcPts val="2940"/>
              </a:lnSpc>
              <a:buFont typeface="Arial"/>
              <a:buChar char="•"/>
            </a:pPr>
            <a:r>
              <a:rPr lang="en-US" sz="2100" b="1">
                <a:solidFill>
                  <a:srgbClr val="000000"/>
                </a:solidFill>
                <a:latin typeface="Open Sauce Bold"/>
                <a:ea typeface="Open Sauce Bold"/>
                <a:cs typeface="Open Sauce Bold"/>
                <a:sym typeface="Open Sauce Bold"/>
              </a:rPr>
              <a:t>Scalable System Architecture:</a:t>
            </a:r>
            <a:r>
              <a:rPr lang="en-US" sz="2100">
                <a:solidFill>
                  <a:srgbClr val="000000"/>
                </a:solidFill>
                <a:latin typeface="Open Sauce"/>
                <a:ea typeface="Open Sauce"/>
                <a:cs typeface="Open Sauce"/>
                <a:sym typeface="Open Sauce"/>
              </a:rPr>
              <a:t> Designed a scalable backend capable of handling high user traffic and data volume without performance degradation.</a:t>
            </a:r>
          </a:p>
          <a:p>
            <a:pPr marL="453390" lvl="1" indent="-226695" algn="just">
              <a:lnSpc>
                <a:spcPts val="2940"/>
              </a:lnSpc>
              <a:buFont typeface="Arial"/>
              <a:buChar char="•"/>
            </a:pPr>
            <a:r>
              <a:rPr lang="en-US" sz="2100" b="1">
                <a:solidFill>
                  <a:srgbClr val="000000"/>
                </a:solidFill>
                <a:latin typeface="Open Sauce Bold"/>
                <a:ea typeface="Open Sauce Bold"/>
                <a:cs typeface="Open Sauce Bold"/>
                <a:sym typeface="Open Sauce Bold"/>
              </a:rPr>
              <a:t>Improved Engagement:</a:t>
            </a:r>
            <a:r>
              <a:rPr lang="en-US" sz="2100">
                <a:solidFill>
                  <a:srgbClr val="000000"/>
                </a:solidFill>
                <a:latin typeface="Open Sauce"/>
                <a:ea typeface="Open Sauce"/>
                <a:cs typeface="Open Sauce"/>
                <a:sym typeface="Open Sauce"/>
              </a:rPr>
              <a:t> Notifications and progress tracking fostered higher engagement and timely course completion rates.</a:t>
            </a:r>
          </a:p>
          <a:p>
            <a:pPr marL="453390" lvl="1" indent="-226695" algn="just">
              <a:lnSpc>
                <a:spcPts val="2940"/>
              </a:lnSpc>
              <a:buFont typeface="Arial"/>
              <a:buChar char="•"/>
            </a:pPr>
            <a:r>
              <a:rPr lang="en-US" sz="2100" b="1">
                <a:solidFill>
                  <a:srgbClr val="000000"/>
                </a:solidFill>
                <a:latin typeface="Open Sauce Bold"/>
                <a:ea typeface="Open Sauce Bold"/>
                <a:cs typeface="Open Sauce Bold"/>
                <a:sym typeface="Open Sauce Bold"/>
              </a:rPr>
              <a:t>Secure and Reliable Platform:</a:t>
            </a:r>
            <a:r>
              <a:rPr lang="en-US" sz="2100">
                <a:solidFill>
                  <a:srgbClr val="000000"/>
                </a:solidFill>
                <a:latin typeface="Open Sauce"/>
                <a:ea typeface="Open Sauce"/>
                <a:cs typeface="Open Sauce"/>
                <a:sym typeface="Open Sauce"/>
              </a:rPr>
              <a:t> Ensured data security and system reliability through robust authentication and error-handling mechanisms.</a:t>
            </a:r>
          </a:p>
          <a:p>
            <a:pPr algn="just">
              <a:lnSpc>
                <a:spcPts val="2373"/>
              </a:lnSpc>
            </a:pPr>
            <a:endParaRPr lang="en-US" sz="2100">
              <a:solidFill>
                <a:srgbClr val="000000"/>
              </a:solidFill>
              <a:latin typeface="Open Sauce"/>
              <a:ea typeface="Open Sauce"/>
              <a:cs typeface="Open Sauce"/>
              <a:sym typeface="Open Sauce"/>
            </a:endParaRPr>
          </a:p>
        </p:txBody>
      </p:sp>
      <p:sp>
        <p:nvSpPr>
          <p:cNvPr id="20" name="TextBox 20"/>
          <p:cNvSpPr txBox="1"/>
          <p:nvPr/>
        </p:nvSpPr>
        <p:spPr>
          <a:xfrm>
            <a:off x="4154734" y="2313924"/>
            <a:ext cx="4416626" cy="561975"/>
          </a:xfrm>
          <a:prstGeom prst="rect">
            <a:avLst/>
          </a:prstGeom>
        </p:spPr>
        <p:txBody>
          <a:bodyPr lIns="0" tIns="0" rIns="0" bIns="0" rtlCol="0" anchor="t">
            <a:spAutoFit/>
          </a:bodyPr>
          <a:lstStyle/>
          <a:p>
            <a:pPr algn="ctr">
              <a:lnSpc>
                <a:spcPts val="4466"/>
              </a:lnSpc>
            </a:pPr>
            <a:r>
              <a:rPr lang="en-US" sz="3722" b="1">
                <a:solidFill>
                  <a:srgbClr val="000000"/>
                </a:solidFill>
                <a:latin typeface="Open Sauce Semi-Bold"/>
                <a:ea typeface="Open Sauce Semi-Bold"/>
                <a:cs typeface="Open Sauce Semi-Bold"/>
                <a:sym typeface="Open Sauce Semi-Bold"/>
              </a:rPr>
              <a:t>E-Learning 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3459" y="-4772781"/>
            <a:ext cx="20489690" cy="6636628"/>
            <a:chOff x="0" y="0"/>
            <a:chExt cx="21858698" cy="7080051"/>
          </a:xfrm>
        </p:grpSpPr>
        <p:sp>
          <p:nvSpPr>
            <p:cNvPr id="3" name="Freeform 3"/>
            <p:cNvSpPr/>
            <p:nvPr/>
          </p:nvSpPr>
          <p:spPr>
            <a:xfrm>
              <a:off x="0" y="0"/>
              <a:ext cx="21858698" cy="7080051"/>
            </a:xfrm>
            <a:custGeom>
              <a:avLst/>
              <a:gdLst/>
              <a:ahLst/>
              <a:cxnLst/>
              <a:rect l="l" t="t" r="r" b="b"/>
              <a:pathLst>
                <a:path w="21858698" h="7080051">
                  <a:moveTo>
                    <a:pt x="0" y="0"/>
                  </a:moveTo>
                  <a:lnTo>
                    <a:pt x="21858698" y="0"/>
                  </a:lnTo>
                  <a:lnTo>
                    <a:pt x="21858698" y="7080051"/>
                  </a:lnTo>
                  <a:lnTo>
                    <a:pt x="0" y="7080051"/>
                  </a:lnTo>
                  <a:close/>
                </a:path>
              </a:pathLst>
            </a:custGeom>
            <a:solidFill>
              <a:srgbClr val="53C28B"/>
            </a:solidFill>
            <a:ln w="9525" cap="sq">
              <a:solidFill>
                <a:srgbClr val="000000"/>
              </a:solidFill>
              <a:prstDash val="solid"/>
              <a:miter/>
            </a:ln>
          </p:spPr>
        </p:sp>
        <p:sp>
          <p:nvSpPr>
            <p:cNvPr id="4" name="TextBox 4"/>
            <p:cNvSpPr txBox="1"/>
            <p:nvPr/>
          </p:nvSpPr>
          <p:spPr>
            <a:xfrm>
              <a:off x="0" y="-38100"/>
              <a:ext cx="21858698" cy="7118151"/>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6554476" y="813064"/>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6950107" y="813064"/>
            <a:ext cx="236909" cy="2369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0" y="1863847"/>
            <a:ext cx="19309710" cy="8672802"/>
            <a:chOff x="0" y="0"/>
            <a:chExt cx="20599879" cy="9252271"/>
          </a:xfrm>
        </p:grpSpPr>
        <p:sp>
          <p:nvSpPr>
            <p:cNvPr id="12" name="Freeform 12"/>
            <p:cNvSpPr/>
            <p:nvPr/>
          </p:nvSpPr>
          <p:spPr>
            <a:xfrm>
              <a:off x="0" y="0"/>
              <a:ext cx="20599879" cy="9252271"/>
            </a:xfrm>
            <a:custGeom>
              <a:avLst/>
              <a:gdLst/>
              <a:ahLst/>
              <a:cxnLst/>
              <a:rect l="l" t="t" r="r" b="b"/>
              <a:pathLst>
                <a:path w="20599879" h="9252271">
                  <a:moveTo>
                    <a:pt x="0" y="0"/>
                  </a:moveTo>
                  <a:lnTo>
                    <a:pt x="20599879" y="0"/>
                  </a:lnTo>
                  <a:lnTo>
                    <a:pt x="20599879" y="9252271"/>
                  </a:lnTo>
                  <a:lnTo>
                    <a:pt x="0" y="9252271"/>
                  </a:lnTo>
                  <a:close/>
                </a:path>
              </a:pathLst>
            </a:custGeom>
            <a:solidFill>
              <a:srgbClr val="F6F4E7"/>
            </a:solidFill>
            <a:ln w="9525" cap="sq">
              <a:solidFill>
                <a:srgbClr val="000000"/>
              </a:solidFill>
              <a:prstDash val="solid"/>
              <a:miter/>
            </a:ln>
          </p:spPr>
        </p:sp>
        <p:sp>
          <p:nvSpPr>
            <p:cNvPr id="13" name="TextBox 13"/>
            <p:cNvSpPr txBox="1"/>
            <p:nvPr/>
          </p:nvSpPr>
          <p:spPr>
            <a:xfrm>
              <a:off x="0" y="-38100"/>
              <a:ext cx="20599879" cy="9290371"/>
            </a:xfrm>
            <a:prstGeom prst="rect">
              <a:avLst/>
            </a:prstGeom>
          </p:spPr>
          <p:txBody>
            <a:bodyPr lIns="50800" tIns="50800" rIns="50800" bIns="50800" rtlCol="0" anchor="ctr"/>
            <a:lstStyle/>
            <a:p>
              <a:pPr algn="ctr">
                <a:lnSpc>
                  <a:spcPts val="3570"/>
                </a:lnSpc>
              </a:pPr>
              <a:endParaRPr/>
            </a:p>
          </p:txBody>
        </p:sp>
      </p:grpSp>
      <p:sp>
        <p:nvSpPr>
          <p:cNvPr id="14" name="Freeform 14"/>
          <p:cNvSpPr/>
          <p:nvPr/>
        </p:nvSpPr>
        <p:spPr>
          <a:xfrm>
            <a:off x="1028700" y="2063670"/>
            <a:ext cx="16345620" cy="7828020"/>
          </a:xfrm>
          <a:custGeom>
            <a:avLst/>
            <a:gdLst/>
            <a:ahLst/>
            <a:cxnLst/>
            <a:rect l="l" t="t" r="r" b="b"/>
            <a:pathLst>
              <a:path w="16345620" h="7828020">
                <a:moveTo>
                  <a:pt x="0" y="0"/>
                </a:moveTo>
                <a:lnTo>
                  <a:pt x="16345620" y="0"/>
                </a:lnTo>
                <a:lnTo>
                  <a:pt x="16345620" y="7828020"/>
                </a:lnTo>
                <a:lnTo>
                  <a:pt x="0" y="7828020"/>
                </a:lnTo>
                <a:lnTo>
                  <a:pt x="0" y="0"/>
                </a:lnTo>
                <a:close/>
              </a:path>
            </a:pathLst>
          </a:custGeom>
          <a:blipFill>
            <a:blip r:embed="rId2"/>
            <a:stretch>
              <a:fillRect/>
            </a:stretch>
          </a:blipFill>
        </p:spPr>
      </p:sp>
      <p:sp>
        <p:nvSpPr>
          <p:cNvPr id="15" name="TextBox 15"/>
          <p:cNvSpPr txBox="1"/>
          <p:nvPr/>
        </p:nvSpPr>
        <p:spPr>
          <a:xfrm>
            <a:off x="4273281" y="252005"/>
            <a:ext cx="9956210" cy="1406652"/>
          </a:xfrm>
          <a:prstGeom prst="rect">
            <a:avLst/>
          </a:prstGeom>
        </p:spPr>
        <p:txBody>
          <a:bodyPr lIns="0" tIns="0" rIns="0" bIns="0" rtlCol="0" anchor="t">
            <a:spAutoFit/>
          </a:bodyPr>
          <a:lstStyle/>
          <a:p>
            <a:pPr algn="l">
              <a:lnSpc>
                <a:spcPts val="10944"/>
              </a:lnSpc>
            </a:pPr>
            <a:r>
              <a:rPr lang="en-US" sz="9600" b="1" spc="-432">
                <a:solidFill>
                  <a:srgbClr val="000000"/>
                </a:solidFill>
                <a:latin typeface="Open Sauce Bold"/>
                <a:ea typeface="Open Sauce Bold"/>
                <a:cs typeface="Open Sauce Bold"/>
                <a:sym typeface="Open Sauce Bold"/>
              </a:rPr>
              <a:t>LANDING PAGE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3459" y="-4772781"/>
            <a:ext cx="20489690" cy="6636628"/>
            <a:chOff x="0" y="0"/>
            <a:chExt cx="21858698" cy="7080051"/>
          </a:xfrm>
        </p:grpSpPr>
        <p:sp>
          <p:nvSpPr>
            <p:cNvPr id="3" name="Freeform 3"/>
            <p:cNvSpPr/>
            <p:nvPr/>
          </p:nvSpPr>
          <p:spPr>
            <a:xfrm>
              <a:off x="0" y="0"/>
              <a:ext cx="21858698" cy="7080051"/>
            </a:xfrm>
            <a:custGeom>
              <a:avLst/>
              <a:gdLst/>
              <a:ahLst/>
              <a:cxnLst/>
              <a:rect l="l" t="t" r="r" b="b"/>
              <a:pathLst>
                <a:path w="21858698" h="7080051">
                  <a:moveTo>
                    <a:pt x="0" y="0"/>
                  </a:moveTo>
                  <a:lnTo>
                    <a:pt x="21858698" y="0"/>
                  </a:lnTo>
                  <a:lnTo>
                    <a:pt x="21858698" y="7080051"/>
                  </a:lnTo>
                  <a:lnTo>
                    <a:pt x="0" y="7080051"/>
                  </a:lnTo>
                  <a:close/>
                </a:path>
              </a:pathLst>
            </a:custGeom>
            <a:solidFill>
              <a:srgbClr val="53C28B"/>
            </a:solidFill>
            <a:ln w="9525" cap="sq">
              <a:solidFill>
                <a:srgbClr val="000000"/>
              </a:solidFill>
              <a:prstDash val="solid"/>
              <a:miter/>
            </a:ln>
          </p:spPr>
        </p:sp>
        <p:sp>
          <p:nvSpPr>
            <p:cNvPr id="4" name="TextBox 4"/>
            <p:cNvSpPr txBox="1"/>
            <p:nvPr/>
          </p:nvSpPr>
          <p:spPr>
            <a:xfrm>
              <a:off x="0" y="-38100"/>
              <a:ext cx="21858698" cy="7118151"/>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6554476" y="813064"/>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6950107" y="813064"/>
            <a:ext cx="236909" cy="2369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0" y="1863847"/>
            <a:ext cx="19309710" cy="8672802"/>
            <a:chOff x="0" y="0"/>
            <a:chExt cx="20599879" cy="9252271"/>
          </a:xfrm>
        </p:grpSpPr>
        <p:sp>
          <p:nvSpPr>
            <p:cNvPr id="12" name="Freeform 12"/>
            <p:cNvSpPr/>
            <p:nvPr/>
          </p:nvSpPr>
          <p:spPr>
            <a:xfrm>
              <a:off x="0" y="0"/>
              <a:ext cx="20599879" cy="9252271"/>
            </a:xfrm>
            <a:custGeom>
              <a:avLst/>
              <a:gdLst/>
              <a:ahLst/>
              <a:cxnLst/>
              <a:rect l="l" t="t" r="r" b="b"/>
              <a:pathLst>
                <a:path w="20599879" h="9252271">
                  <a:moveTo>
                    <a:pt x="0" y="0"/>
                  </a:moveTo>
                  <a:lnTo>
                    <a:pt x="20599879" y="0"/>
                  </a:lnTo>
                  <a:lnTo>
                    <a:pt x="20599879" y="9252271"/>
                  </a:lnTo>
                  <a:lnTo>
                    <a:pt x="0" y="9252271"/>
                  </a:lnTo>
                  <a:close/>
                </a:path>
              </a:pathLst>
            </a:custGeom>
            <a:solidFill>
              <a:srgbClr val="F6F4E7"/>
            </a:solidFill>
            <a:ln w="9525" cap="sq">
              <a:solidFill>
                <a:srgbClr val="000000"/>
              </a:solidFill>
              <a:prstDash val="solid"/>
              <a:miter/>
            </a:ln>
          </p:spPr>
        </p:sp>
        <p:sp>
          <p:nvSpPr>
            <p:cNvPr id="13" name="TextBox 13"/>
            <p:cNvSpPr txBox="1"/>
            <p:nvPr/>
          </p:nvSpPr>
          <p:spPr>
            <a:xfrm>
              <a:off x="0" y="-38100"/>
              <a:ext cx="20599879" cy="9290371"/>
            </a:xfrm>
            <a:prstGeom prst="rect">
              <a:avLst/>
            </a:prstGeom>
          </p:spPr>
          <p:txBody>
            <a:bodyPr lIns="50800" tIns="50800" rIns="50800" bIns="50800" rtlCol="0" anchor="ctr"/>
            <a:lstStyle/>
            <a:p>
              <a:pPr algn="ctr">
                <a:lnSpc>
                  <a:spcPts val="3570"/>
                </a:lnSpc>
              </a:pPr>
              <a:endParaRPr/>
            </a:p>
          </p:txBody>
        </p:sp>
      </p:grpSp>
      <p:sp>
        <p:nvSpPr>
          <p:cNvPr id="14" name="Freeform 14"/>
          <p:cNvSpPr/>
          <p:nvPr/>
        </p:nvSpPr>
        <p:spPr>
          <a:xfrm>
            <a:off x="1119891" y="2188076"/>
            <a:ext cx="15830216" cy="7667761"/>
          </a:xfrm>
          <a:custGeom>
            <a:avLst/>
            <a:gdLst/>
            <a:ahLst/>
            <a:cxnLst/>
            <a:rect l="l" t="t" r="r" b="b"/>
            <a:pathLst>
              <a:path w="15830216" h="7667761">
                <a:moveTo>
                  <a:pt x="0" y="0"/>
                </a:moveTo>
                <a:lnTo>
                  <a:pt x="15830216" y="0"/>
                </a:lnTo>
                <a:lnTo>
                  <a:pt x="15830216" y="7667761"/>
                </a:lnTo>
                <a:lnTo>
                  <a:pt x="0" y="7667761"/>
                </a:lnTo>
                <a:lnTo>
                  <a:pt x="0" y="0"/>
                </a:lnTo>
                <a:close/>
              </a:path>
            </a:pathLst>
          </a:custGeom>
          <a:blipFill>
            <a:blip r:embed="rId2"/>
            <a:stretch>
              <a:fillRect/>
            </a:stretch>
          </a:blipFill>
        </p:spPr>
      </p:sp>
      <p:sp>
        <p:nvSpPr>
          <p:cNvPr id="15" name="TextBox 15"/>
          <p:cNvSpPr txBox="1"/>
          <p:nvPr/>
        </p:nvSpPr>
        <p:spPr>
          <a:xfrm>
            <a:off x="2696586" y="252005"/>
            <a:ext cx="12676826" cy="1406652"/>
          </a:xfrm>
          <a:prstGeom prst="rect">
            <a:avLst/>
          </a:prstGeom>
        </p:spPr>
        <p:txBody>
          <a:bodyPr lIns="0" tIns="0" rIns="0" bIns="0" rtlCol="0" anchor="t">
            <a:spAutoFit/>
          </a:bodyPr>
          <a:lstStyle/>
          <a:p>
            <a:pPr algn="l">
              <a:lnSpc>
                <a:spcPts val="10944"/>
              </a:lnSpc>
            </a:pPr>
            <a:r>
              <a:rPr lang="en-US" sz="9600" b="1" spc="-432">
                <a:solidFill>
                  <a:srgbClr val="000000"/>
                </a:solidFill>
                <a:latin typeface="Open Sauce Bold"/>
                <a:ea typeface="Open Sauce Bold"/>
                <a:cs typeface="Open Sauce Bold"/>
                <a:sym typeface="Open Sauce Bold"/>
              </a:rPr>
              <a:t>REGISTRATION PAGE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3459" y="-4772781"/>
            <a:ext cx="20489690" cy="6636628"/>
            <a:chOff x="0" y="0"/>
            <a:chExt cx="21858698" cy="7080051"/>
          </a:xfrm>
        </p:grpSpPr>
        <p:sp>
          <p:nvSpPr>
            <p:cNvPr id="3" name="Freeform 3"/>
            <p:cNvSpPr/>
            <p:nvPr/>
          </p:nvSpPr>
          <p:spPr>
            <a:xfrm>
              <a:off x="0" y="0"/>
              <a:ext cx="21858698" cy="7080051"/>
            </a:xfrm>
            <a:custGeom>
              <a:avLst/>
              <a:gdLst/>
              <a:ahLst/>
              <a:cxnLst/>
              <a:rect l="l" t="t" r="r" b="b"/>
              <a:pathLst>
                <a:path w="21858698" h="7080051">
                  <a:moveTo>
                    <a:pt x="0" y="0"/>
                  </a:moveTo>
                  <a:lnTo>
                    <a:pt x="21858698" y="0"/>
                  </a:lnTo>
                  <a:lnTo>
                    <a:pt x="21858698" y="7080051"/>
                  </a:lnTo>
                  <a:lnTo>
                    <a:pt x="0" y="7080051"/>
                  </a:lnTo>
                  <a:close/>
                </a:path>
              </a:pathLst>
            </a:custGeom>
            <a:solidFill>
              <a:srgbClr val="53C28B"/>
            </a:solidFill>
            <a:ln w="9525" cap="sq">
              <a:solidFill>
                <a:srgbClr val="000000"/>
              </a:solidFill>
              <a:prstDash val="solid"/>
              <a:miter/>
            </a:ln>
          </p:spPr>
        </p:sp>
        <p:sp>
          <p:nvSpPr>
            <p:cNvPr id="4" name="TextBox 4"/>
            <p:cNvSpPr txBox="1"/>
            <p:nvPr/>
          </p:nvSpPr>
          <p:spPr>
            <a:xfrm>
              <a:off x="0" y="-38100"/>
              <a:ext cx="21858698" cy="7118151"/>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6554476" y="813064"/>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6950107" y="813064"/>
            <a:ext cx="236909" cy="2369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0" y="1863847"/>
            <a:ext cx="19309710" cy="8672802"/>
            <a:chOff x="0" y="0"/>
            <a:chExt cx="20599879" cy="9252271"/>
          </a:xfrm>
        </p:grpSpPr>
        <p:sp>
          <p:nvSpPr>
            <p:cNvPr id="12" name="Freeform 12"/>
            <p:cNvSpPr/>
            <p:nvPr/>
          </p:nvSpPr>
          <p:spPr>
            <a:xfrm>
              <a:off x="0" y="0"/>
              <a:ext cx="20599879" cy="9252271"/>
            </a:xfrm>
            <a:custGeom>
              <a:avLst/>
              <a:gdLst/>
              <a:ahLst/>
              <a:cxnLst/>
              <a:rect l="l" t="t" r="r" b="b"/>
              <a:pathLst>
                <a:path w="20599879" h="9252271">
                  <a:moveTo>
                    <a:pt x="0" y="0"/>
                  </a:moveTo>
                  <a:lnTo>
                    <a:pt x="20599879" y="0"/>
                  </a:lnTo>
                  <a:lnTo>
                    <a:pt x="20599879" y="9252271"/>
                  </a:lnTo>
                  <a:lnTo>
                    <a:pt x="0" y="9252271"/>
                  </a:lnTo>
                  <a:close/>
                </a:path>
              </a:pathLst>
            </a:custGeom>
            <a:solidFill>
              <a:srgbClr val="F6F4E7"/>
            </a:solidFill>
            <a:ln w="9525" cap="sq">
              <a:solidFill>
                <a:srgbClr val="000000"/>
              </a:solidFill>
              <a:prstDash val="solid"/>
              <a:miter/>
            </a:ln>
          </p:spPr>
        </p:sp>
        <p:sp>
          <p:nvSpPr>
            <p:cNvPr id="13" name="TextBox 13"/>
            <p:cNvSpPr txBox="1"/>
            <p:nvPr/>
          </p:nvSpPr>
          <p:spPr>
            <a:xfrm>
              <a:off x="0" y="-38100"/>
              <a:ext cx="20599879" cy="9290371"/>
            </a:xfrm>
            <a:prstGeom prst="rect">
              <a:avLst/>
            </a:prstGeom>
          </p:spPr>
          <p:txBody>
            <a:bodyPr lIns="50800" tIns="50800" rIns="50800" bIns="50800" rtlCol="0" anchor="ctr"/>
            <a:lstStyle/>
            <a:p>
              <a:pPr algn="ctr">
                <a:lnSpc>
                  <a:spcPts val="3570"/>
                </a:lnSpc>
              </a:pPr>
              <a:endParaRPr/>
            </a:p>
          </p:txBody>
        </p:sp>
      </p:grpSp>
      <p:sp>
        <p:nvSpPr>
          <p:cNvPr id="14" name="Freeform 14"/>
          <p:cNvSpPr/>
          <p:nvPr/>
        </p:nvSpPr>
        <p:spPr>
          <a:xfrm>
            <a:off x="1182086" y="2376503"/>
            <a:ext cx="15768021" cy="7647490"/>
          </a:xfrm>
          <a:custGeom>
            <a:avLst/>
            <a:gdLst/>
            <a:ahLst/>
            <a:cxnLst/>
            <a:rect l="l" t="t" r="r" b="b"/>
            <a:pathLst>
              <a:path w="15768021" h="7647490">
                <a:moveTo>
                  <a:pt x="0" y="0"/>
                </a:moveTo>
                <a:lnTo>
                  <a:pt x="15768021" y="0"/>
                </a:lnTo>
                <a:lnTo>
                  <a:pt x="15768021" y="7647490"/>
                </a:lnTo>
                <a:lnTo>
                  <a:pt x="0" y="7647490"/>
                </a:lnTo>
                <a:lnTo>
                  <a:pt x="0" y="0"/>
                </a:lnTo>
                <a:close/>
              </a:path>
            </a:pathLst>
          </a:custGeom>
          <a:blipFill>
            <a:blip r:embed="rId2"/>
            <a:stretch>
              <a:fillRect/>
            </a:stretch>
          </a:blipFill>
        </p:spPr>
      </p:sp>
      <p:sp>
        <p:nvSpPr>
          <p:cNvPr id="15" name="Freeform 15"/>
          <p:cNvSpPr/>
          <p:nvPr/>
        </p:nvSpPr>
        <p:spPr>
          <a:xfrm rot="1041960">
            <a:off x="11286904" y="3119390"/>
            <a:ext cx="1634720" cy="584412"/>
          </a:xfrm>
          <a:custGeom>
            <a:avLst/>
            <a:gdLst/>
            <a:ahLst/>
            <a:cxnLst/>
            <a:rect l="l" t="t" r="r" b="b"/>
            <a:pathLst>
              <a:path w="1634720" h="584412">
                <a:moveTo>
                  <a:pt x="0" y="0"/>
                </a:moveTo>
                <a:lnTo>
                  <a:pt x="1634720" y="0"/>
                </a:lnTo>
                <a:lnTo>
                  <a:pt x="1634720" y="584412"/>
                </a:lnTo>
                <a:lnTo>
                  <a:pt x="0" y="5844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5160611" y="349187"/>
            <a:ext cx="7810972" cy="1406652"/>
          </a:xfrm>
          <a:prstGeom prst="rect">
            <a:avLst/>
          </a:prstGeom>
        </p:spPr>
        <p:txBody>
          <a:bodyPr lIns="0" tIns="0" rIns="0" bIns="0" rtlCol="0" anchor="t">
            <a:spAutoFit/>
          </a:bodyPr>
          <a:lstStyle/>
          <a:p>
            <a:pPr algn="l">
              <a:lnSpc>
                <a:spcPts val="10944"/>
              </a:lnSpc>
            </a:pPr>
            <a:r>
              <a:rPr lang="en-US" sz="9600" b="1" spc="-432">
                <a:solidFill>
                  <a:srgbClr val="000000"/>
                </a:solidFill>
                <a:latin typeface="Open Sauce Bold"/>
                <a:ea typeface="Open Sauce Bold"/>
                <a:cs typeface="Open Sauce Bold"/>
                <a:sym typeface="Open Sauce Bold"/>
              </a:rPr>
              <a:t>LOGIN PAGE</a:t>
            </a:r>
          </a:p>
        </p:txBody>
      </p:sp>
      <p:sp>
        <p:nvSpPr>
          <p:cNvPr id="17" name="TextBox 17"/>
          <p:cNvSpPr txBox="1"/>
          <p:nvPr/>
        </p:nvSpPr>
        <p:spPr>
          <a:xfrm>
            <a:off x="12262933" y="4176661"/>
            <a:ext cx="3579794" cy="743712"/>
          </a:xfrm>
          <a:prstGeom prst="rect">
            <a:avLst/>
          </a:prstGeom>
        </p:spPr>
        <p:txBody>
          <a:bodyPr lIns="0" tIns="0" rIns="0" bIns="0" rtlCol="0" anchor="t">
            <a:spAutoFit/>
          </a:bodyPr>
          <a:lstStyle/>
          <a:p>
            <a:pPr algn="l">
              <a:lnSpc>
                <a:spcPts val="2963"/>
              </a:lnSpc>
            </a:pPr>
            <a:r>
              <a:rPr lang="en-US" sz="2599" spc="-116">
                <a:solidFill>
                  <a:srgbClr val="000000"/>
                </a:solidFill>
                <a:latin typeface="Open Sauce"/>
                <a:ea typeface="Open Sauce"/>
                <a:cs typeface="Open Sauce"/>
                <a:sym typeface="Open Sauce"/>
              </a:rPr>
              <a:t>Login feature for all (user, professor, admin)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3459" y="-4772781"/>
            <a:ext cx="20489690" cy="6636628"/>
            <a:chOff x="0" y="0"/>
            <a:chExt cx="21858698" cy="7080051"/>
          </a:xfrm>
        </p:grpSpPr>
        <p:sp>
          <p:nvSpPr>
            <p:cNvPr id="3" name="Freeform 3"/>
            <p:cNvSpPr/>
            <p:nvPr/>
          </p:nvSpPr>
          <p:spPr>
            <a:xfrm>
              <a:off x="0" y="0"/>
              <a:ext cx="21858698" cy="7080051"/>
            </a:xfrm>
            <a:custGeom>
              <a:avLst/>
              <a:gdLst/>
              <a:ahLst/>
              <a:cxnLst/>
              <a:rect l="l" t="t" r="r" b="b"/>
              <a:pathLst>
                <a:path w="21858698" h="7080051">
                  <a:moveTo>
                    <a:pt x="0" y="0"/>
                  </a:moveTo>
                  <a:lnTo>
                    <a:pt x="21858698" y="0"/>
                  </a:lnTo>
                  <a:lnTo>
                    <a:pt x="21858698" y="7080051"/>
                  </a:lnTo>
                  <a:lnTo>
                    <a:pt x="0" y="7080051"/>
                  </a:lnTo>
                  <a:close/>
                </a:path>
              </a:pathLst>
            </a:custGeom>
            <a:solidFill>
              <a:srgbClr val="53C28B"/>
            </a:solidFill>
            <a:ln w="9525" cap="sq">
              <a:solidFill>
                <a:srgbClr val="000000"/>
              </a:solidFill>
              <a:prstDash val="solid"/>
              <a:miter/>
            </a:ln>
          </p:spPr>
        </p:sp>
        <p:sp>
          <p:nvSpPr>
            <p:cNvPr id="4" name="TextBox 4"/>
            <p:cNvSpPr txBox="1"/>
            <p:nvPr/>
          </p:nvSpPr>
          <p:spPr>
            <a:xfrm>
              <a:off x="0" y="-38100"/>
              <a:ext cx="21858698" cy="7118151"/>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6554476" y="813064"/>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6950107" y="813064"/>
            <a:ext cx="236909" cy="2369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0" y="1863847"/>
            <a:ext cx="19309710" cy="8672802"/>
            <a:chOff x="0" y="0"/>
            <a:chExt cx="20599879" cy="9252271"/>
          </a:xfrm>
        </p:grpSpPr>
        <p:sp>
          <p:nvSpPr>
            <p:cNvPr id="12" name="Freeform 12"/>
            <p:cNvSpPr/>
            <p:nvPr/>
          </p:nvSpPr>
          <p:spPr>
            <a:xfrm>
              <a:off x="0" y="0"/>
              <a:ext cx="20599879" cy="9252271"/>
            </a:xfrm>
            <a:custGeom>
              <a:avLst/>
              <a:gdLst/>
              <a:ahLst/>
              <a:cxnLst/>
              <a:rect l="l" t="t" r="r" b="b"/>
              <a:pathLst>
                <a:path w="20599879" h="9252271">
                  <a:moveTo>
                    <a:pt x="0" y="0"/>
                  </a:moveTo>
                  <a:lnTo>
                    <a:pt x="20599879" y="0"/>
                  </a:lnTo>
                  <a:lnTo>
                    <a:pt x="20599879" y="9252271"/>
                  </a:lnTo>
                  <a:lnTo>
                    <a:pt x="0" y="9252271"/>
                  </a:lnTo>
                  <a:close/>
                </a:path>
              </a:pathLst>
            </a:custGeom>
            <a:solidFill>
              <a:srgbClr val="F6F4E7"/>
            </a:solidFill>
            <a:ln w="9525" cap="sq">
              <a:solidFill>
                <a:srgbClr val="000000"/>
              </a:solidFill>
              <a:prstDash val="solid"/>
              <a:miter/>
            </a:ln>
          </p:spPr>
        </p:sp>
        <p:sp>
          <p:nvSpPr>
            <p:cNvPr id="13" name="TextBox 13"/>
            <p:cNvSpPr txBox="1"/>
            <p:nvPr/>
          </p:nvSpPr>
          <p:spPr>
            <a:xfrm>
              <a:off x="0" y="-38100"/>
              <a:ext cx="20599879" cy="9290371"/>
            </a:xfrm>
            <a:prstGeom prst="rect">
              <a:avLst/>
            </a:prstGeom>
          </p:spPr>
          <p:txBody>
            <a:bodyPr lIns="50800" tIns="50800" rIns="50800" bIns="50800" rtlCol="0" anchor="ctr"/>
            <a:lstStyle/>
            <a:p>
              <a:pPr algn="ctr">
                <a:lnSpc>
                  <a:spcPts val="3570"/>
                </a:lnSpc>
              </a:pPr>
              <a:endParaRPr/>
            </a:p>
          </p:txBody>
        </p:sp>
      </p:grpSp>
      <p:sp>
        <p:nvSpPr>
          <p:cNvPr id="14" name="Freeform 14"/>
          <p:cNvSpPr/>
          <p:nvPr/>
        </p:nvSpPr>
        <p:spPr>
          <a:xfrm>
            <a:off x="1184973" y="2105817"/>
            <a:ext cx="15883588" cy="7768067"/>
          </a:xfrm>
          <a:custGeom>
            <a:avLst/>
            <a:gdLst/>
            <a:ahLst/>
            <a:cxnLst/>
            <a:rect l="l" t="t" r="r" b="b"/>
            <a:pathLst>
              <a:path w="15883588" h="7768067">
                <a:moveTo>
                  <a:pt x="0" y="0"/>
                </a:moveTo>
                <a:lnTo>
                  <a:pt x="15883588" y="0"/>
                </a:lnTo>
                <a:lnTo>
                  <a:pt x="15883588" y="7768068"/>
                </a:lnTo>
                <a:lnTo>
                  <a:pt x="0" y="7768068"/>
                </a:lnTo>
                <a:lnTo>
                  <a:pt x="0" y="0"/>
                </a:lnTo>
                <a:close/>
              </a:path>
            </a:pathLst>
          </a:custGeom>
          <a:blipFill>
            <a:blip r:embed="rId2"/>
            <a:stretch>
              <a:fillRect/>
            </a:stretch>
          </a:blipFill>
        </p:spPr>
      </p:sp>
      <p:sp>
        <p:nvSpPr>
          <p:cNvPr id="15" name="TextBox 15"/>
          <p:cNvSpPr txBox="1"/>
          <p:nvPr/>
        </p:nvSpPr>
        <p:spPr>
          <a:xfrm>
            <a:off x="3316442" y="349186"/>
            <a:ext cx="12676826" cy="1406652"/>
          </a:xfrm>
          <a:prstGeom prst="rect">
            <a:avLst/>
          </a:prstGeom>
        </p:spPr>
        <p:txBody>
          <a:bodyPr lIns="0" tIns="0" rIns="0" bIns="0" rtlCol="0" anchor="t">
            <a:spAutoFit/>
          </a:bodyPr>
          <a:lstStyle/>
          <a:p>
            <a:pPr algn="l">
              <a:lnSpc>
                <a:spcPts val="10944"/>
              </a:lnSpc>
            </a:pPr>
            <a:r>
              <a:rPr lang="en-US" sz="9600" b="1" spc="-432">
                <a:solidFill>
                  <a:srgbClr val="000000"/>
                </a:solidFill>
                <a:latin typeface="Open Sauce Bold"/>
                <a:ea typeface="Open Sauce Bold"/>
                <a:cs typeface="Open Sauce Bold"/>
                <a:sym typeface="Open Sauce Bold"/>
              </a:rPr>
              <a:t>USER DASHBOARD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3459" y="-4772781"/>
            <a:ext cx="20489690" cy="6636628"/>
            <a:chOff x="0" y="0"/>
            <a:chExt cx="21858698" cy="7080051"/>
          </a:xfrm>
        </p:grpSpPr>
        <p:sp>
          <p:nvSpPr>
            <p:cNvPr id="3" name="Freeform 3"/>
            <p:cNvSpPr/>
            <p:nvPr/>
          </p:nvSpPr>
          <p:spPr>
            <a:xfrm>
              <a:off x="0" y="0"/>
              <a:ext cx="21858698" cy="7080051"/>
            </a:xfrm>
            <a:custGeom>
              <a:avLst/>
              <a:gdLst/>
              <a:ahLst/>
              <a:cxnLst/>
              <a:rect l="l" t="t" r="r" b="b"/>
              <a:pathLst>
                <a:path w="21858698" h="7080051">
                  <a:moveTo>
                    <a:pt x="0" y="0"/>
                  </a:moveTo>
                  <a:lnTo>
                    <a:pt x="21858698" y="0"/>
                  </a:lnTo>
                  <a:lnTo>
                    <a:pt x="21858698" y="7080051"/>
                  </a:lnTo>
                  <a:lnTo>
                    <a:pt x="0" y="7080051"/>
                  </a:lnTo>
                  <a:close/>
                </a:path>
              </a:pathLst>
            </a:custGeom>
            <a:solidFill>
              <a:srgbClr val="53C28B"/>
            </a:solidFill>
            <a:ln w="9525" cap="sq">
              <a:solidFill>
                <a:srgbClr val="000000"/>
              </a:solidFill>
              <a:prstDash val="solid"/>
              <a:miter/>
            </a:ln>
          </p:spPr>
        </p:sp>
        <p:sp>
          <p:nvSpPr>
            <p:cNvPr id="4" name="TextBox 4"/>
            <p:cNvSpPr txBox="1"/>
            <p:nvPr/>
          </p:nvSpPr>
          <p:spPr>
            <a:xfrm>
              <a:off x="0" y="-38100"/>
              <a:ext cx="21858698" cy="7118151"/>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6554476" y="813064"/>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6950107" y="813064"/>
            <a:ext cx="236909" cy="2369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0" y="1863847"/>
            <a:ext cx="19309710" cy="8672802"/>
            <a:chOff x="0" y="0"/>
            <a:chExt cx="20599879" cy="9252271"/>
          </a:xfrm>
        </p:grpSpPr>
        <p:sp>
          <p:nvSpPr>
            <p:cNvPr id="12" name="Freeform 12"/>
            <p:cNvSpPr/>
            <p:nvPr/>
          </p:nvSpPr>
          <p:spPr>
            <a:xfrm>
              <a:off x="0" y="0"/>
              <a:ext cx="20599879" cy="9252271"/>
            </a:xfrm>
            <a:custGeom>
              <a:avLst/>
              <a:gdLst/>
              <a:ahLst/>
              <a:cxnLst/>
              <a:rect l="l" t="t" r="r" b="b"/>
              <a:pathLst>
                <a:path w="20599879" h="9252271">
                  <a:moveTo>
                    <a:pt x="0" y="0"/>
                  </a:moveTo>
                  <a:lnTo>
                    <a:pt x="20599879" y="0"/>
                  </a:lnTo>
                  <a:lnTo>
                    <a:pt x="20599879" y="9252271"/>
                  </a:lnTo>
                  <a:lnTo>
                    <a:pt x="0" y="9252271"/>
                  </a:lnTo>
                  <a:close/>
                </a:path>
              </a:pathLst>
            </a:custGeom>
            <a:solidFill>
              <a:srgbClr val="F6F4E7"/>
            </a:solidFill>
            <a:ln w="9525" cap="sq">
              <a:solidFill>
                <a:srgbClr val="000000"/>
              </a:solidFill>
              <a:prstDash val="solid"/>
              <a:miter/>
            </a:ln>
          </p:spPr>
        </p:sp>
        <p:sp>
          <p:nvSpPr>
            <p:cNvPr id="13" name="TextBox 13"/>
            <p:cNvSpPr txBox="1"/>
            <p:nvPr/>
          </p:nvSpPr>
          <p:spPr>
            <a:xfrm>
              <a:off x="0" y="-38100"/>
              <a:ext cx="20599879" cy="9290371"/>
            </a:xfrm>
            <a:prstGeom prst="rect">
              <a:avLst/>
            </a:prstGeom>
          </p:spPr>
          <p:txBody>
            <a:bodyPr lIns="50800" tIns="50800" rIns="50800" bIns="50800" rtlCol="0" anchor="ctr"/>
            <a:lstStyle/>
            <a:p>
              <a:pPr algn="ctr">
                <a:lnSpc>
                  <a:spcPts val="3570"/>
                </a:lnSpc>
              </a:pPr>
              <a:endParaRPr/>
            </a:p>
          </p:txBody>
        </p:sp>
      </p:grpSp>
      <p:sp>
        <p:nvSpPr>
          <p:cNvPr id="14" name="Freeform 14"/>
          <p:cNvSpPr/>
          <p:nvPr/>
        </p:nvSpPr>
        <p:spPr>
          <a:xfrm>
            <a:off x="843012" y="2374077"/>
            <a:ext cx="16601977" cy="7390042"/>
          </a:xfrm>
          <a:custGeom>
            <a:avLst/>
            <a:gdLst/>
            <a:ahLst/>
            <a:cxnLst/>
            <a:rect l="l" t="t" r="r" b="b"/>
            <a:pathLst>
              <a:path w="16601977" h="7390042">
                <a:moveTo>
                  <a:pt x="0" y="0"/>
                </a:moveTo>
                <a:lnTo>
                  <a:pt x="16601976" y="0"/>
                </a:lnTo>
                <a:lnTo>
                  <a:pt x="16601976" y="7390042"/>
                </a:lnTo>
                <a:lnTo>
                  <a:pt x="0" y="7390042"/>
                </a:lnTo>
                <a:lnTo>
                  <a:pt x="0" y="0"/>
                </a:lnTo>
                <a:close/>
              </a:path>
            </a:pathLst>
          </a:custGeom>
          <a:blipFill>
            <a:blip r:embed="rId2"/>
            <a:stretch>
              <a:fillRect t="-2147"/>
            </a:stretch>
          </a:blipFill>
        </p:spPr>
      </p:sp>
      <p:sp>
        <p:nvSpPr>
          <p:cNvPr id="15" name="TextBox 15"/>
          <p:cNvSpPr txBox="1"/>
          <p:nvPr/>
        </p:nvSpPr>
        <p:spPr>
          <a:xfrm>
            <a:off x="2714636" y="349187"/>
            <a:ext cx="13073499" cy="1406652"/>
          </a:xfrm>
          <a:prstGeom prst="rect">
            <a:avLst/>
          </a:prstGeom>
        </p:spPr>
        <p:txBody>
          <a:bodyPr lIns="0" tIns="0" rIns="0" bIns="0" rtlCol="0" anchor="t">
            <a:spAutoFit/>
          </a:bodyPr>
          <a:lstStyle/>
          <a:p>
            <a:pPr algn="l">
              <a:lnSpc>
                <a:spcPts val="10944"/>
              </a:lnSpc>
            </a:pPr>
            <a:r>
              <a:rPr lang="en-US" sz="9600" b="1" spc="-432">
                <a:solidFill>
                  <a:srgbClr val="000000"/>
                </a:solidFill>
                <a:latin typeface="Open Sauce Bold"/>
                <a:ea typeface="Open Sauce Bold"/>
                <a:cs typeface="Open Sauce Bold"/>
                <a:sym typeface="Open Sauce Bold"/>
              </a:rPr>
              <a:t>COURSES AVAILABLE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3459" y="-4772781"/>
            <a:ext cx="20489690" cy="6636628"/>
            <a:chOff x="0" y="0"/>
            <a:chExt cx="21858698" cy="7080051"/>
          </a:xfrm>
        </p:grpSpPr>
        <p:sp>
          <p:nvSpPr>
            <p:cNvPr id="3" name="Freeform 3"/>
            <p:cNvSpPr/>
            <p:nvPr/>
          </p:nvSpPr>
          <p:spPr>
            <a:xfrm>
              <a:off x="0" y="0"/>
              <a:ext cx="21858698" cy="7080051"/>
            </a:xfrm>
            <a:custGeom>
              <a:avLst/>
              <a:gdLst/>
              <a:ahLst/>
              <a:cxnLst/>
              <a:rect l="l" t="t" r="r" b="b"/>
              <a:pathLst>
                <a:path w="21858698" h="7080051">
                  <a:moveTo>
                    <a:pt x="0" y="0"/>
                  </a:moveTo>
                  <a:lnTo>
                    <a:pt x="21858698" y="0"/>
                  </a:lnTo>
                  <a:lnTo>
                    <a:pt x="21858698" y="7080051"/>
                  </a:lnTo>
                  <a:lnTo>
                    <a:pt x="0" y="7080051"/>
                  </a:lnTo>
                  <a:close/>
                </a:path>
              </a:pathLst>
            </a:custGeom>
            <a:solidFill>
              <a:srgbClr val="53C28B"/>
            </a:solidFill>
            <a:ln w="9525" cap="sq">
              <a:solidFill>
                <a:srgbClr val="000000"/>
              </a:solidFill>
              <a:prstDash val="solid"/>
              <a:miter/>
            </a:ln>
          </p:spPr>
        </p:sp>
        <p:sp>
          <p:nvSpPr>
            <p:cNvPr id="4" name="TextBox 4"/>
            <p:cNvSpPr txBox="1"/>
            <p:nvPr/>
          </p:nvSpPr>
          <p:spPr>
            <a:xfrm>
              <a:off x="0" y="-38100"/>
              <a:ext cx="21858698" cy="7118151"/>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6554476" y="813064"/>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6950107" y="813064"/>
            <a:ext cx="236909" cy="2369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0" y="1863847"/>
            <a:ext cx="19309710" cy="8672802"/>
            <a:chOff x="0" y="0"/>
            <a:chExt cx="20599879" cy="9252271"/>
          </a:xfrm>
        </p:grpSpPr>
        <p:sp>
          <p:nvSpPr>
            <p:cNvPr id="12" name="Freeform 12"/>
            <p:cNvSpPr/>
            <p:nvPr/>
          </p:nvSpPr>
          <p:spPr>
            <a:xfrm>
              <a:off x="0" y="0"/>
              <a:ext cx="20599879" cy="9252271"/>
            </a:xfrm>
            <a:custGeom>
              <a:avLst/>
              <a:gdLst/>
              <a:ahLst/>
              <a:cxnLst/>
              <a:rect l="l" t="t" r="r" b="b"/>
              <a:pathLst>
                <a:path w="20599879" h="9252271">
                  <a:moveTo>
                    <a:pt x="0" y="0"/>
                  </a:moveTo>
                  <a:lnTo>
                    <a:pt x="20599879" y="0"/>
                  </a:lnTo>
                  <a:lnTo>
                    <a:pt x="20599879" y="9252271"/>
                  </a:lnTo>
                  <a:lnTo>
                    <a:pt x="0" y="9252271"/>
                  </a:lnTo>
                  <a:close/>
                </a:path>
              </a:pathLst>
            </a:custGeom>
            <a:solidFill>
              <a:srgbClr val="F6F4E7"/>
            </a:solidFill>
            <a:ln w="9525" cap="sq">
              <a:solidFill>
                <a:srgbClr val="000000"/>
              </a:solidFill>
              <a:prstDash val="solid"/>
              <a:miter/>
            </a:ln>
          </p:spPr>
        </p:sp>
        <p:sp>
          <p:nvSpPr>
            <p:cNvPr id="13" name="TextBox 13"/>
            <p:cNvSpPr txBox="1"/>
            <p:nvPr/>
          </p:nvSpPr>
          <p:spPr>
            <a:xfrm>
              <a:off x="0" y="-38100"/>
              <a:ext cx="20599879" cy="9290371"/>
            </a:xfrm>
            <a:prstGeom prst="rect">
              <a:avLst/>
            </a:prstGeom>
          </p:spPr>
          <p:txBody>
            <a:bodyPr lIns="50800" tIns="50800" rIns="50800" bIns="50800" rtlCol="0" anchor="ctr"/>
            <a:lstStyle/>
            <a:p>
              <a:pPr algn="ctr">
                <a:lnSpc>
                  <a:spcPts val="3570"/>
                </a:lnSpc>
              </a:pPr>
              <a:endParaRPr/>
            </a:p>
          </p:txBody>
        </p:sp>
      </p:grpSp>
      <p:sp>
        <p:nvSpPr>
          <p:cNvPr id="14" name="Freeform 14"/>
          <p:cNvSpPr/>
          <p:nvPr/>
        </p:nvSpPr>
        <p:spPr>
          <a:xfrm>
            <a:off x="1263149" y="2231176"/>
            <a:ext cx="15528236" cy="7545752"/>
          </a:xfrm>
          <a:custGeom>
            <a:avLst/>
            <a:gdLst/>
            <a:ahLst/>
            <a:cxnLst/>
            <a:rect l="l" t="t" r="r" b="b"/>
            <a:pathLst>
              <a:path w="15528236" h="7545752">
                <a:moveTo>
                  <a:pt x="0" y="0"/>
                </a:moveTo>
                <a:lnTo>
                  <a:pt x="15528236" y="0"/>
                </a:lnTo>
                <a:lnTo>
                  <a:pt x="15528236" y="7545752"/>
                </a:lnTo>
                <a:lnTo>
                  <a:pt x="0" y="7545752"/>
                </a:lnTo>
                <a:lnTo>
                  <a:pt x="0" y="0"/>
                </a:lnTo>
                <a:close/>
              </a:path>
            </a:pathLst>
          </a:custGeom>
          <a:blipFill>
            <a:blip r:embed="rId2"/>
            <a:stretch>
              <a:fillRect/>
            </a:stretch>
          </a:blipFill>
        </p:spPr>
      </p:sp>
      <p:sp>
        <p:nvSpPr>
          <p:cNvPr id="15" name="Freeform 15"/>
          <p:cNvSpPr/>
          <p:nvPr/>
        </p:nvSpPr>
        <p:spPr>
          <a:xfrm rot="1906112">
            <a:off x="2941142" y="4263105"/>
            <a:ext cx="871539" cy="311575"/>
          </a:xfrm>
          <a:custGeom>
            <a:avLst/>
            <a:gdLst/>
            <a:ahLst/>
            <a:cxnLst/>
            <a:rect l="l" t="t" r="r" b="b"/>
            <a:pathLst>
              <a:path w="871539" h="311575">
                <a:moveTo>
                  <a:pt x="0" y="0"/>
                </a:moveTo>
                <a:lnTo>
                  <a:pt x="871539" y="0"/>
                </a:lnTo>
                <a:lnTo>
                  <a:pt x="871539" y="311575"/>
                </a:lnTo>
                <a:lnTo>
                  <a:pt x="0" y="3115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TextBox 16"/>
          <p:cNvSpPr txBox="1"/>
          <p:nvPr/>
        </p:nvSpPr>
        <p:spPr>
          <a:xfrm>
            <a:off x="1021605" y="252005"/>
            <a:ext cx="15532871" cy="1406652"/>
          </a:xfrm>
          <a:prstGeom prst="rect">
            <a:avLst/>
          </a:prstGeom>
        </p:spPr>
        <p:txBody>
          <a:bodyPr lIns="0" tIns="0" rIns="0" bIns="0" rtlCol="0" anchor="t">
            <a:spAutoFit/>
          </a:bodyPr>
          <a:lstStyle/>
          <a:p>
            <a:pPr algn="l">
              <a:lnSpc>
                <a:spcPts val="10944"/>
              </a:lnSpc>
            </a:pPr>
            <a:r>
              <a:rPr lang="en-US" sz="9600" b="1" spc="-432">
                <a:solidFill>
                  <a:srgbClr val="000000"/>
                </a:solidFill>
                <a:latin typeface="Open Sauce Bold"/>
                <a:ea typeface="Open Sauce Bold"/>
                <a:cs typeface="Open Sauce Bold"/>
                <a:sym typeface="Open Sauce Bold"/>
              </a:rPr>
              <a:t>PROFESSOR DASHBOARD</a:t>
            </a:r>
          </a:p>
        </p:txBody>
      </p:sp>
      <p:sp>
        <p:nvSpPr>
          <p:cNvPr id="17" name="TextBox 17"/>
          <p:cNvSpPr txBox="1"/>
          <p:nvPr/>
        </p:nvSpPr>
        <p:spPr>
          <a:xfrm>
            <a:off x="3376912" y="4790293"/>
            <a:ext cx="1490650" cy="1723263"/>
          </a:xfrm>
          <a:prstGeom prst="rect">
            <a:avLst/>
          </a:prstGeom>
        </p:spPr>
        <p:txBody>
          <a:bodyPr lIns="0" tIns="0" rIns="0" bIns="0" rtlCol="0" anchor="t">
            <a:spAutoFit/>
          </a:bodyPr>
          <a:lstStyle/>
          <a:p>
            <a:pPr algn="l">
              <a:lnSpc>
                <a:spcPts val="2736"/>
              </a:lnSpc>
            </a:pPr>
            <a:r>
              <a:rPr lang="en-US" sz="2400" spc="-108">
                <a:solidFill>
                  <a:srgbClr val="000000"/>
                </a:solidFill>
                <a:latin typeface="Open Sauce"/>
                <a:ea typeface="Open Sauce"/>
                <a:cs typeface="Open Sauce"/>
                <a:sym typeface="Open Sauce"/>
              </a:rPr>
              <a:t>Features to add courses and chapters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3459" y="-4772781"/>
            <a:ext cx="20489690" cy="6636628"/>
            <a:chOff x="0" y="0"/>
            <a:chExt cx="21858698" cy="7080051"/>
          </a:xfrm>
        </p:grpSpPr>
        <p:sp>
          <p:nvSpPr>
            <p:cNvPr id="3" name="Freeform 3"/>
            <p:cNvSpPr/>
            <p:nvPr/>
          </p:nvSpPr>
          <p:spPr>
            <a:xfrm>
              <a:off x="0" y="0"/>
              <a:ext cx="21858698" cy="7080051"/>
            </a:xfrm>
            <a:custGeom>
              <a:avLst/>
              <a:gdLst/>
              <a:ahLst/>
              <a:cxnLst/>
              <a:rect l="l" t="t" r="r" b="b"/>
              <a:pathLst>
                <a:path w="21858698" h="7080051">
                  <a:moveTo>
                    <a:pt x="0" y="0"/>
                  </a:moveTo>
                  <a:lnTo>
                    <a:pt x="21858698" y="0"/>
                  </a:lnTo>
                  <a:lnTo>
                    <a:pt x="21858698" y="7080051"/>
                  </a:lnTo>
                  <a:lnTo>
                    <a:pt x="0" y="7080051"/>
                  </a:lnTo>
                  <a:close/>
                </a:path>
              </a:pathLst>
            </a:custGeom>
            <a:solidFill>
              <a:srgbClr val="53C28B"/>
            </a:solidFill>
            <a:ln w="9525" cap="sq">
              <a:solidFill>
                <a:srgbClr val="000000"/>
              </a:solidFill>
              <a:prstDash val="solid"/>
              <a:miter/>
            </a:ln>
          </p:spPr>
        </p:sp>
        <p:sp>
          <p:nvSpPr>
            <p:cNvPr id="4" name="TextBox 4"/>
            <p:cNvSpPr txBox="1"/>
            <p:nvPr/>
          </p:nvSpPr>
          <p:spPr>
            <a:xfrm>
              <a:off x="0" y="-38100"/>
              <a:ext cx="21858698" cy="7118151"/>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6554476" y="813064"/>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6950107" y="813064"/>
            <a:ext cx="236909" cy="2369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0" y="1863847"/>
            <a:ext cx="19309710" cy="8672802"/>
            <a:chOff x="0" y="0"/>
            <a:chExt cx="20599879" cy="9252271"/>
          </a:xfrm>
        </p:grpSpPr>
        <p:sp>
          <p:nvSpPr>
            <p:cNvPr id="12" name="Freeform 12"/>
            <p:cNvSpPr/>
            <p:nvPr/>
          </p:nvSpPr>
          <p:spPr>
            <a:xfrm>
              <a:off x="0" y="0"/>
              <a:ext cx="20599879" cy="9252271"/>
            </a:xfrm>
            <a:custGeom>
              <a:avLst/>
              <a:gdLst/>
              <a:ahLst/>
              <a:cxnLst/>
              <a:rect l="l" t="t" r="r" b="b"/>
              <a:pathLst>
                <a:path w="20599879" h="9252271">
                  <a:moveTo>
                    <a:pt x="0" y="0"/>
                  </a:moveTo>
                  <a:lnTo>
                    <a:pt x="20599879" y="0"/>
                  </a:lnTo>
                  <a:lnTo>
                    <a:pt x="20599879" y="9252271"/>
                  </a:lnTo>
                  <a:lnTo>
                    <a:pt x="0" y="9252271"/>
                  </a:lnTo>
                  <a:close/>
                </a:path>
              </a:pathLst>
            </a:custGeom>
            <a:solidFill>
              <a:srgbClr val="F6F4E7"/>
            </a:solidFill>
            <a:ln w="9525" cap="sq">
              <a:solidFill>
                <a:srgbClr val="000000"/>
              </a:solidFill>
              <a:prstDash val="solid"/>
              <a:miter/>
            </a:ln>
          </p:spPr>
        </p:sp>
        <p:sp>
          <p:nvSpPr>
            <p:cNvPr id="13" name="TextBox 13"/>
            <p:cNvSpPr txBox="1"/>
            <p:nvPr/>
          </p:nvSpPr>
          <p:spPr>
            <a:xfrm>
              <a:off x="0" y="-38100"/>
              <a:ext cx="20599879" cy="9290371"/>
            </a:xfrm>
            <a:prstGeom prst="rect">
              <a:avLst/>
            </a:prstGeom>
          </p:spPr>
          <p:txBody>
            <a:bodyPr lIns="50800" tIns="50800" rIns="50800" bIns="50800" rtlCol="0" anchor="ctr"/>
            <a:lstStyle/>
            <a:p>
              <a:pPr algn="ctr">
                <a:lnSpc>
                  <a:spcPts val="3570"/>
                </a:lnSpc>
              </a:pPr>
              <a:endParaRPr/>
            </a:p>
          </p:txBody>
        </p:sp>
      </p:grpSp>
      <p:sp>
        <p:nvSpPr>
          <p:cNvPr id="14" name="Freeform 14"/>
          <p:cNvSpPr/>
          <p:nvPr/>
        </p:nvSpPr>
        <p:spPr>
          <a:xfrm rot="1906112">
            <a:off x="2941142" y="4263105"/>
            <a:ext cx="871539" cy="311575"/>
          </a:xfrm>
          <a:custGeom>
            <a:avLst/>
            <a:gdLst/>
            <a:ahLst/>
            <a:cxnLst/>
            <a:rect l="l" t="t" r="r" b="b"/>
            <a:pathLst>
              <a:path w="871539" h="311575">
                <a:moveTo>
                  <a:pt x="0" y="0"/>
                </a:moveTo>
                <a:lnTo>
                  <a:pt x="871539" y="0"/>
                </a:lnTo>
                <a:lnTo>
                  <a:pt x="871539" y="311575"/>
                </a:lnTo>
                <a:lnTo>
                  <a:pt x="0" y="311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021605" y="2542601"/>
            <a:ext cx="15532871" cy="7207310"/>
          </a:xfrm>
          <a:custGeom>
            <a:avLst/>
            <a:gdLst/>
            <a:ahLst/>
            <a:cxnLst/>
            <a:rect l="l" t="t" r="r" b="b"/>
            <a:pathLst>
              <a:path w="15532871" h="7207310">
                <a:moveTo>
                  <a:pt x="0" y="0"/>
                </a:moveTo>
                <a:lnTo>
                  <a:pt x="15532871" y="0"/>
                </a:lnTo>
                <a:lnTo>
                  <a:pt x="15532871" y="7207310"/>
                </a:lnTo>
                <a:lnTo>
                  <a:pt x="0" y="7207310"/>
                </a:lnTo>
                <a:lnTo>
                  <a:pt x="0" y="0"/>
                </a:lnTo>
                <a:close/>
              </a:path>
            </a:pathLst>
          </a:custGeom>
          <a:blipFill>
            <a:blip r:embed="rId4"/>
            <a:stretch>
              <a:fillRect t="-2201"/>
            </a:stretch>
          </a:blipFill>
        </p:spPr>
      </p:sp>
      <p:sp>
        <p:nvSpPr>
          <p:cNvPr id="16" name="TextBox 16"/>
          <p:cNvSpPr txBox="1"/>
          <p:nvPr/>
        </p:nvSpPr>
        <p:spPr>
          <a:xfrm>
            <a:off x="2158734" y="252005"/>
            <a:ext cx="15532871" cy="1406652"/>
          </a:xfrm>
          <a:prstGeom prst="rect">
            <a:avLst/>
          </a:prstGeom>
        </p:spPr>
        <p:txBody>
          <a:bodyPr lIns="0" tIns="0" rIns="0" bIns="0" rtlCol="0" anchor="t">
            <a:spAutoFit/>
          </a:bodyPr>
          <a:lstStyle/>
          <a:p>
            <a:pPr algn="l">
              <a:lnSpc>
                <a:spcPts val="10944"/>
              </a:lnSpc>
            </a:pPr>
            <a:r>
              <a:rPr lang="en-US" sz="9600" b="1" spc="-432">
                <a:solidFill>
                  <a:srgbClr val="000000"/>
                </a:solidFill>
                <a:latin typeface="Open Sauce Bold"/>
                <a:ea typeface="Open Sauce Bold"/>
                <a:cs typeface="Open Sauce Bold"/>
                <a:sym typeface="Open Sauce Bold"/>
              </a:rPr>
              <a:t>ADDING NEW COURSES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13299825" y="1950022"/>
            <a:ext cx="582889" cy="582889"/>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sp>
        <p:nvSpPr>
          <p:cNvPr id="5" name="Freeform 5"/>
          <p:cNvSpPr/>
          <p:nvPr/>
        </p:nvSpPr>
        <p:spPr>
          <a:xfrm rot="-5400000">
            <a:off x="16594671" y="8793093"/>
            <a:ext cx="664629" cy="664629"/>
          </a:xfrm>
          <a:custGeom>
            <a:avLst/>
            <a:gdLst/>
            <a:ahLst/>
            <a:cxnLst/>
            <a:rect l="l" t="t" r="r" b="b"/>
            <a:pathLst>
              <a:path w="664629" h="664629">
                <a:moveTo>
                  <a:pt x="0" y="0"/>
                </a:moveTo>
                <a:lnTo>
                  <a:pt x="664629" y="0"/>
                </a:lnTo>
                <a:lnTo>
                  <a:pt x="664629" y="664629"/>
                </a:lnTo>
                <a:lnTo>
                  <a:pt x="0" y="6646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910246" y="1126545"/>
            <a:ext cx="236909" cy="23690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 cap="sq">
              <a:solidFill>
                <a:srgbClr val="00000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9" name="Group 9"/>
          <p:cNvGrpSpPr/>
          <p:nvPr/>
        </p:nvGrpSpPr>
        <p:grpSpPr>
          <a:xfrm>
            <a:off x="1322948" y="1126545"/>
            <a:ext cx="236909" cy="23690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sp>
        <p:nvSpPr>
          <p:cNvPr id="12" name="AutoShape 12"/>
          <p:cNvSpPr/>
          <p:nvPr/>
        </p:nvSpPr>
        <p:spPr>
          <a:xfrm>
            <a:off x="8014510" y="3078540"/>
            <a:ext cx="9451967" cy="0"/>
          </a:xfrm>
          <a:prstGeom prst="line">
            <a:avLst/>
          </a:prstGeom>
          <a:ln w="19050" cap="flat">
            <a:solidFill>
              <a:srgbClr val="000000"/>
            </a:solidFill>
            <a:prstDash val="solid"/>
            <a:headEnd type="none" w="sm" len="sm"/>
            <a:tailEnd type="none" w="sm" len="sm"/>
          </a:ln>
        </p:spPr>
      </p:sp>
      <p:grpSp>
        <p:nvGrpSpPr>
          <p:cNvPr id="13" name="Group 13"/>
          <p:cNvGrpSpPr/>
          <p:nvPr/>
        </p:nvGrpSpPr>
        <p:grpSpPr>
          <a:xfrm>
            <a:off x="1204494" y="8900457"/>
            <a:ext cx="2533466" cy="557265"/>
            <a:chOff x="0" y="0"/>
            <a:chExt cx="667250" cy="146769"/>
          </a:xfrm>
        </p:grpSpPr>
        <p:sp>
          <p:nvSpPr>
            <p:cNvPr id="14" name="Freeform 14"/>
            <p:cNvSpPr/>
            <p:nvPr/>
          </p:nvSpPr>
          <p:spPr>
            <a:xfrm>
              <a:off x="0" y="0"/>
              <a:ext cx="667250" cy="146769"/>
            </a:xfrm>
            <a:custGeom>
              <a:avLst/>
              <a:gdLst/>
              <a:ahLst/>
              <a:cxnLst/>
              <a:rect l="l" t="t" r="r" b="b"/>
              <a:pathLst>
                <a:path w="667250" h="146769">
                  <a:moveTo>
                    <a:pt x="0" y="0"/>
                  </a:moveTo>
                  <a:lnTo>
                    <a:pt x="667250" y="0"/>
                  </a:lnTo>
                  <a:lnTo>
                    <a:pt x="667250" y="146769"/>
                  </a:lnTo>
                  <a:lnTo>
                    <a:pt x="0" y="146769"/>
                  </a:lnTo>
                  <a:close/>
                </a:path>
              </a:pathLst>
            </a:custGeom>
            <a:solidFill>
              <a:srgbClr val="000000"/>
            </a:solidFill>
            <a:ln w="9525" cap="sq">
              <a:solidFill>
                <a:srgbClr val="000000"/>
              </a:solidFill>
              <a:prstDash val="solid"/>
              <a:miter/>
            </a:ln>
          </p:spPr>
        </p:sp>
        <p:sp>
          <p:nvSpPr>
            <p:cNvPr id="15" name="TextBox 15"/>
            <p:cNvSpPr txBox="1"/>
            <p:nvPr/>
          </p:nvSpPr>
          <p:spPr>
            <a:xfrm>
              <a:off x="0" y="-38100"/>
              <a:ext cx="667250" cy="184869"/>
            </a:xfrm>
            <a:prstGeom prst="rect">
              <a:avLst/>
            </a:prstGeom>
          </p:spPr>
          <p:txBody>
            <a:bodyPr lIns="50800" tIns="50800" rIns="50800" bIns="50800" rtlCol="0" anchor="ctr"/>
            <a:lstStyle/>
            <a:p>
              <a:pPr algn="ctr">
                <a:lnSpc>
                  <a:spcPts val="2870"/>
                </a:lnSpc>
              </a:pPr>
              <a:endParaRPr/>
            </a:p>
          </p:txBody>
        </p:sp>
      </p:grpSp>
      <p:sp>
        <p:nvSpPr>
          <p:cNvPr id="16" name="Freeform 16"/>
          <p:cNvSpPr/>
          <p:nvPr/>
        </p:nvSpPr>
        <p:spPr>
          <a:xfrm rot="2699999">
            <a:off x="3304049" y="9077270"/>
            <a:ext cx="149970" cy="149970"/>
          </a:xfrm>
          <a:custGeom>
            <a:avLst/>
            <a:gdLst/>
            <a:ahLst/>
            <a:cxnLst/>
            <a:rect l="l" t="t" r="r" b="b"/>
            <a:pathLst>
              <a:path w="149970" h="149970">
                <a:moveTo>
                  <a:pt x="0" y="0"/>
                </a:moveTo>
                <a:lnTo>
                  <a:pt x="149970" y="0"/>
                </a:lnTo>
                <a:lnTo>
                  <a:pt x="149970" y="149970"/>
                </a:lnTo>
                <a:lnTo>
                  <a:pt x="0" y="149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17"/>
          <p:cNvSpPr/>
          <p:nvPr/>
        </p:nvSpPr>
        <p:spPr>
          <a:xfrm>
            <a:off x="13419038" y="2069235"/>
            <a:ext cx="344462" cy="344462"/>
          </a:xfrm>
          <a:custGeom>
            <a:avLst/>
            <a:gdLst/>
            <a:ahLst/>
            <a:cxnLst/>
            <a:rect l="l" t="t" r="r" b="b"/>
            <a:pathLst>
              <a:path w="344462" h="344462">
                <a:moveTo>
                  <a:pt x="0" y="0"/>
                </a:moveTo>
                <a:lnTo>
                  <a:pt x="344462" y="0"/>
                </a:lnTo>
                <a:lnTo>
                  <a:pt x="344462" y="344462"/>
                </a:lnTo>
                <a:lnTo>
                  <a:pt x="0" y="3444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6679010" y="1136086"/>
            <a:ext cx="580290" cy="454736"/>
          </a:xfrm>
          <a:custGeom>
            <a:avLst/>
            <a:gdLst/>
            <a:ahLst/>
            <a:cxnLst/>
            <a:rect l="l" t="t" r="r" b="b"/>
            <a:pathLst>
              <a:path w="580290" h="454736">
                <a:moveTo>
                  <a:pt x="0" y="0"/>
                </a:moveTo>
                <a:lnTo>
                  <a:pt x="580290" y="0"/>
                </a:lnTo>
                <a:lnTo>
                  <a:pt x="580290" y="454736"/>
                </a:lnTo>
                <a:lnTo>
                  <a:pt x="0" y="454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1204494" y="2532910"/>
            <a:ext cx="5386576" cy="4995551"/>
          </a:xfrm>
          <a:custGeom>
            <a:avLst/>
            <a:gdLst/>
            <a:ahLst/>
            <a:cxnLst/>
            <a:rect l="l" t="t" r="r" b="b"/>
            <a:pathLst>
              <a:path w="5386576" h="4995551">
                <a:moveTo>
                  <a:pt x="0" y="0"/>
                </a:moveTo>
                <a:lnTo>
                  <a:pt x="5386576" y="0"/>
                </a:lnTo>
                <a:lnTo>
                  <a:pt x="5386576" y="4995551"/>
                </a:lnTo>
                <a:lnTo>
                  <a:pt x="0" y="49955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TextBox 20"/>
          <p:cNvSpPr txBox="1"/>
          <p:nvPr/>
        </p:nvSpPr>
        <p:spPr>
          <a:xfrm>
            <a:off x="7807333" y="3392865"/>
            <a:ext cx="9451967" cy="5181272"/>
          </a:xfrm>
          <a:prstGeom prst="rect">
            <a:avLst/>
          </a:prstGeom>
        </p:spPr>
        <p:txBody>
          <a:bodyPr lIns="0" tIns="0" rIns="0" bIns="0" rtlCol="0" anchor="t">
            <a:spAutoFit/>
          </a:bodyPr>
          <a:lstStyle/>
          <a:p>
            <a:pPr marL="488563" lvl="1" indent="-244282" algn="just">
              <a:lnSpc>
                <a:spcPts val="3168"/>
              </a:lnSpc>
              <a:buFont typeface="Arial"/>
              <a:buChar char="•"/>
            </a:pPr>
            <a:r>
              <a:rPr lang="en-US" sz="2262">
                <a:solidFill>
                  <a:srgbClr val="000000"/>
                </a:solidFill>
                <a:latin typeface="Open Sauce"/>
                <a:ea typeface="Open Sauce"/>
                <a:cs typeface="Open Sauce"/>
                <a:sym typeface="Open Sauce"/>
              </a:rPr>
              <a:t>The E-Learning System is a web-based application designed to provide seamless access to online education for students and professionals.</a:t>
            </a:r>
          </a:p>
          <a:p>
            <a:pPr marL="488563" lvl="1" indent="-244282" algn="just">
              <a:lnSpc>
                <a:spcPts val="3168"/>
              </a:lnSpc>
              <a:buFont typeface="Arial"/>
              <a:buChar char="•"/>
            </a:pPr>
            <a:r>
              <a:rPr lang="en-US" sz="2262">
                <a:solidFill>
                  <a:srgbClr val="000000"/>
                </a:solidFill>
                <a:latin typeface="Open Sauce"/>
                <a:ea typeface="Open Sauce"/>
                <a:cs typeface="Open Sauce"/>
                <a:sym typeface="Open Sauce"/>
              </a:rPr>
              <a:t>Built using a robust tech stack comprising Angular for the frontend, Spring Boot for the backend, and MySQL for database management, this system facilitates user authentication, role-specific functionalities and course management.</a:t>
            </a:r>
          </a:p>
          <a:p>
            <a:pPr marL="488563" lvl="1" indent="-244282" algn="just">
              <a:lnSpc>
                <a:spcPts val="3168"/>
              </a:lnSpc>
              <a:buFont typeface="Arial"/>
              <a:buChar char="•"/>
            </a:pPr>
            <a:r>
              <a:rPr lang="en-US" sz="2262">
                <a:solidFill>
                  <a:srgbClr val="000000"/>
                </a:solidFill>
                <a:latin typeface="Open Sauce"/>
                <a:ea typeface="Open Sauce"/>
                <a:cs typeface="Open Sauce"/>
                <a:sym typeface="Open Sauce"/>
              </a:rPr>
              <a:t>The platform has role-based access control, it ensures tailored user experiences for students, professors and administrators. </a:t>
            </a:r>
          </a:p>
          <a:p>
            <a:pPr marL="488563" lvl="1" indent="-244282" algn="just">
              <a:lnSpc>
                <a:spcPts val="3168"/>
              </a:lnSpc>
              <a:buFont typeface="Arial"/>
              <a:buChar char="•"/>
            </a:pPr>
            <a:r>
              <a:rPr lang="en-US" sz="2262">
                <a:solidFill>
                  <a:srgbClr val="000000"/>
                </a:solidFill>
                <a:latin typeface="Open Sauce"/>
                <a:ea typeface="Open Sauce"/>
                <a:cs typeface="Open Sauce"/>
                <a:sym typeface="Open Sauce"/>
              </a:rPr>
              <a:t>The system emphasizes scalability, secure data handling, and a user-friendly interface, aiming to meet the growing demand for flexible and efficient e-learning solutions.</a:t>
            </a:r>
          </a:p>
          <a:p>
            <a:pPr algn="just">
              <a:lnSpc>
                <a:spcPts val="3168"/>
              </a:lnSpc>
            </a:pPr>
            <a:endParaRPr lang="en-US" sz="2262">
              <a:solidFill>
                <a:srgbClr val="000000"/>
              </a:solidFill>
              <a:latin typeface="Open Sauce"/>
              <a:ea typeface="Open Sauce"/>
              <a:cs typeface="Open Sauce"/>
              <a:sym typeface="Open Sauce"/>
            </a:endParaRPr>
          </a:p>
        </p:txBody>
      </p:sp>
      <p:sp>
        <p:nvSpPr>
          <p:cNvPr id="21" name="TextBox 21"/>
          <p:cNvSpPr txBox="1"/>
          <p:nvPr/>
        </p:nvSpPr>
        <p:spPr>
          <a:xfrm>
            <a:off x="8163489" y="1833017"/>
            <a:ext cx="5427780" cy="893098"/>
          </a:xfrm>
          <a:prstGeom prst="rect">
            <a:avLst/>
          </a:prstGeom>
        </p:spPr>
        <p:txBody>
          <a:bodyPr lIns="0" tIns="0" rIns="0" bIns="0" rtlCol="0" anchor="t">
            <a:spAutoFit/>
          </a:bodyPr>
          <a:lstStyle/>
          <a:p>
            <a:pPr algn="l">
              <a:lnSpc>
                <a:spcPts val="6815"/>
              </a:lnSpc>
            </a:pPr>
            <a:r>
              <a:rPr lang="en-US" sz="6369" b="1" spc="-286">
                <a:solidFill>
                  <a:srgbClr val="000000"/>
                </a:solidFill>
                <a:latin typeface="Open Sauce Heavy"/>
                <a:ea typeface="Open Sauce Heavy"/>
                <a:cs typeface="Open Sauce Heavy"/>
                <a:sym typeface="Open Sauce Heavy"/>
              </a:rPr>
              <a:t>Introduction</a:t>
            </a:r>
          </a:p>
        </p:txBody>
      </p:sp>
      <p:sp>
        <p:nvSpPr>
          <p:cNvPr id="22" name="TextBox 22"/>
          <p:cNvSpPr txBox="1"/>
          <p:nvPr/>
        </p:nvSpPr>
        <p:spPr>
          <a:xfrm>
            <a:off x="1441403" y="8990177"/>
            <a:ext cx="1538728" cy="339725"/>
          </a:xfrm>
          <a:prstGeom prst="rect">
            <a:avLst/>
          </a:prstGeom>
        </p:spPr>
        <p:txBody>
          <a:bodyPr lIns="0" tIns="0" rIns="0" bIns="0" rtlCol="0" anchor="t">
            <a:spAutoFit/>
          </a:bodyPr>
          <a:lstStyle/>
          <a:p>
            <a:pPr algn="l">
              <a:lnSpc>
                <a:spcPts val="2799"/>
              </a:lnSpc>
            </a:pPr>
            <a:r>
              <a:rPr lang="en-US" sz="1999" b="1">
                <a:solidFill>
                  <a:srgbClr val="FFFFFF"/>
                </a:solidFill>
                <a:latin typeface="Open Sauce Medium"/>
                <a:ea typeface="Open Sauce Medium"/>
                <a:cs typeface="Open Sauce Medium"/>
                <a:sym typeface="Open Sauce Medium"/>
              </a:rPr>
              <a:t>LOGIN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3459" y="-4772781"/>
            <a:ext cx="20489690" cy="6636628"/>
            <a:chOff x="0" y="0"/>
            <a:chExt cx="21858698" cy="7080051"/>
          </a:xfrm>
        </p:grpSpPr>
        <p:sp>
          <p:nvSpPr>
            <p:cNvPr id="3" name="Freeform 3"/>
            <p:cNvSpPr/>
            <p:nvPr/>
          </p:nvSpPr>
          <p:spPr>
            <a:xfrm>
              <a:off x="0" y="0"/>
              <a:ext cx="21858698" cy="7080051"/>
            </a:xfrm>
            <a:custGeom>
              <a:avLst/>
              <a:gdLst/>
              <a:ahLst/>
              <a:cxnLst/>
              <a:rect l="l" t="t" r="r" b="b"/>
              <a:pathLst>
                <a:path w="21858698" h="7080051">
                  <a:moveTo>
                    <a:pt x="0" y="0"/>
                  </a:moveTo>
                  <a:lnTo>
                    <a:pt x="21858698" y="0"/>
                  </a:lnTo>
                  <a:lnTo>
                    <a:pt x="21858698" y="7080051"/>
                  </a:lnTo>
                  <a:lnTo>
                    <a:pt x="0" y="7080051"/>
                  </a:lnTo>
                  <a:close/>
                </a:path>
              </a:pathLst>
            </a:custGeom>
            <a:solidFill>
              <a:srgbClr val="53C28B"/>
            </a:solidFill>
            <a:ln w="9525" cap="sq">
              <a:solidFill>
                <a:srgbClr val="000000"/>
              </a:solidFill>
              <a:prstDash val="solid"/>
              <a:miter/>
            </a:ln>
          </p:spPr>
        </p:sp>
        <p:sp>
          <p:nvSpPr>
            <p:cNvPr id="4" name="TextBox 4"/>
            <p:cNvSpPr txBox="1"/>
            <p:nvPr/>
          </p:nvSpPr>
          <p:spPr>
            <a:xfrm>
              <a:off x="0" y="-38100"/>
              <a:ext cx="21858698" cy="7118151"/>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6554476" y="813064"/>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6950107" y="813064"/>
            <a:ext cx="236909" cy="2369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0" y="1863847"/>
            <a:ext cx="19309710" cy="8672802"/>
            <a:chOff x="0" y="0"/>
            <a:chExt cx="20599879" cy="9252271"/>
          </a:xfrm>
        </p:grpSpPr>
        <p:sp>
          <p:nvSpPr>
            <p:cNvPr id="12" name="Freeform 12"/>
            <p:cNvSpPr/>
            <p:nvPr/>
          </p:nvSpPr>
          <p:spPr>
            <a:xfrm>
              <a:off x="0" y="0"/>
              <a:ext cx="20599879" cy="9252271"/>
            </a:xfrm>
            <a:custGeom>
              <a:avLst/>
              <a:gdLst/>
              <a:ahLst/>
              <a:cxnLst/>
              <a:rect l="l" t="t" r="r" b="b"/>
              <a:pathLst>
                <a:path w="20599879" h="9252271">
                  <a:moveTo>
                    <a:pt x="0" y="0"/>
                  </a:moveTo>
                  <a:lnTo>
                    <a:pt x="20599879" y="0"/>
                  </a:lnTo>
                  <a:lnTo>
                    <a:pt x="20599879" y="9252271"/>
                  </a:lnTo>
                  <a:lnTo>
                    <a:pt x="0" y="9252271"/>
                  </a:lnTo>
                  <a:close/>
                </a:path>
              </a:pathLst>
            </a:custGeom>
            <a:solidFill>
              <a:srgbClr val="F6F4E7"/>
            </a:solidFill>
            <a:ln w="9525" cap="sq">
              <a:solidFill>
                <a:srgbClr val="000000"/>
              </a:solidFill>
              <a:prstDash val="solid"/>
              <a:miter/>
            </a:ln>
          </p:spPr>
        </p:sp>
        <p:sp>
          <p:nvSpPr>
            <p:cNvPr id="13" name="TextBox 13"/>
            <p:cNvSpPr txBox="1"/>
            <p:nvPr/>
          </p:nvSpPr>
          <p:spPr>
            <a:xfrm>
              <a:off x="0" y="-38100"/>
              <a:ext cx="20599879" cy="9290371"/>
            </a:xfrm>
            <a:prstGeom prst="rect">
              <a:avLst/>
            </a:prstGeom>
          </p:spPr>
          <p:txBody>
            <a:bodyPr lIns="50800" tIns="50800" rIns="50800" bIns="50800" rtlCol="0" anchor="ctr"/>
            <a:lstStyle/>
            <a:p>
              <a:pPr algn="ctr">
                <a:lnSpc>
                  <a:spcPts val="3570"/>
                </a:lnSpc>
              </a:pPr>
              <a:endParaRPr/>
            </a:p>
          </p:txBody>
        </p:sp>
      </p:grpSp>
      <p:sp>
        <p:nvSpPr>
          <p:cNvPr id="14" name="Freeform 14"/>
          <p:cNvSpPr/>
          <p:nvPr/>
        </p:nvSpPr>
        <p:spPr>
          <a:xfrm>
            <a:off x="1183808" y="2128320"/>
            <a:ext cx="16135156" cy="7765044"/>
          </a:xfrm>
          <a:custGeom>
            <a:avLst/>
            <a:gdLst/>
            <a:ahLst/>
            <a:cxnLst/>
            <a:rect l="l" t="t" r="r" b="b"/>
            <a:pathLst>
              <a:path w="16135156" h="7765044">
                <a:moveTo>
                  <a:pt x="0" y="0"/>
                </a:moveTo>
                <a:lnTo>
                  <a:pt x="16135156" y="0"/>
                </a:lnTo>
                <a:lnTo>
                  <a:pt x="16135156" y="7765044"/>
                </a:lnTo>
                <a:lnTo>
                  <a:pt x="0" y="7765044"/>
                </a:lnTo>
                <a:lnTo>
                  <a:pt x="0" y="0"/>
                </a:lnTo>
                <a:close/>
              </a:path>
            </a:pathLst>
          </a:custGeom>
          <a:blipFill>
            <a:blip r:embed="rId2"/>
            <a:stretch>
              <a:fillRect/>
            </a:stretch>
          </a:blipFill>
        </p:spPr>
      </p:sp>
      <p:sp>
        <p:nvSpPr>
          <p:cNvPr id="15" name="TextBox 15"/>
          <p:cNvSpPr txBox="1"/>
          <p:nvPr/>
        </p:nvSpPr>
        <p:spPr>
          <a:xfrm>
            <a:off x="3316442" y="349186"/>
            <a:ext cx="12676826" cy="1406652"/>
          </a:xfrm>
          <a:prstGeom prst="rect">
            <a:avLst/>
          </a:prstGeom>
        </p:spPr>
        <p:txBody>
          <a:bodyPr lIns="0" tIns="0" rIns="0" bIns="0" rtlCol="0" anchor="t">
            <a:spAutoFit/>
          </a:bodyPr>
          <a:lstStyle/>
          <a:p>
            <a:pPr algn="l">
              <a:lnSpc>
                <a:spcPts val="10944"/>
              </a:lnSpc>
            </a:pPr>
            <a:r>
              <a:rPr lang="en-US" sz="9600" b="1" spc="-432">
                <a:solidFill>
                  <a:srgbClr val="000000"/>
                </a:solidFill>
                <a:latin typeface="Open Sauce Bold"/>
                <a:ea typeface="Open Sauce Bold"/>
                <a:cs typeface="Open Sauce Bold"/>
                <a:sym typeface="Open Sauce Bold"/>
              </a:rPr>
              <a:t>ADMIN DASHBOARD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16403121" y="1079905"/>
            <a:ext cx="856179" cy="856179"/>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3C28B"/>
            </a:solidFill>
            <a:ln w="9525" cap="sq">
              <a:solidFill>
                <a:srgbClr val="000000"/>
              </a:solidFill>
              <a:prstDash val="solid"/>
              <a:miter/>
            </a:ln>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3570"/>
                </a:lnSpc>
              </a:pPr>
              <a:endParaRPr/>
            </a:p>
          </p:txBody>
        </p:sp>
      </p:grpSp>
      <p:sp>
        <p:nvSpPr>
          <p:cNvPr id="5" name="Freeform 5"/>
          <p:cNvSpPr/>
          <p:nvPr/>
        </p:nvSpPr>
        <p:spPr>
          <a:xfrm>
            <a:off x="16577283" y="1265609"/>
            <a:ext cx="507856" cy="484771"/>
          </a:xfrm>
          <a:custGeom>
            <a:avLst/>
            <a:gdLst/>
            <a:ahLst/>
            <a:cxnLst/>
            <a:rect l="l" t="t" r="r" b="b"/>
            <a:pathLst>
              <a:path w="507856" h="484771">
                <a:moveTo>
                  <a:pt x="0" y="0"/>
                </a:moveTo>
                <a:lnTo>
                  <a:pt x="507856" y="0"/>
                </a:lnTo>
                <a:lnTo>
                  <a:pt x="507856" y="484771"/>
                </a:lnTo>
                <a:lnTo>
                  <a:pt x="0" y="4847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47032" y="1028700"/>
            <a:ext cx="236909" cy="23690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9" name="Group 9"/>
          <p:cNvGrpSpPr/>
          <p:nvPr/>
        </p:nvGrpSpPr>
        <p:grpSpPr>
          <a:xfrm>
            <a:off x="1394997" y="1028700"/>
            <a:ext cx="236909" cy="23690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2" name="Group 12"/>
          <p:cNvGrpSpPr/>
          <p:nvPr/>
        </p:nvGrpSpPr>
        <p:grpSpPr>
          <a:xfrm>
            <a:off x="1165486" y="8701088"/>
            <a:ext cx="2533466" cy="557265"/>
            <a:chOff x="0" y="0"/>
            <a:chExt cx="667250" cy="146769"/>
          </a:xfrm>
        </p:grpSpPr>
        <p:sp>
          <p:nvSpPr>
            <p:cNvPr id="13" name="Freeform 13"/>
            <p:cNvSpPr/>
            <p:nvPr/>
          </p:nvSpPr>
          <p:spPr>
            <a:xfrm>
              <a:off x="0" y="0"/>
              <a:ext cx="667250" cy="146769"/>
            </a:xfrm>
            <a:custGeom>
              <a:avLst/>
              <a:gdLst/>
              <a:ahLst/>
              <a:cxnLst/>
              <a:rect l="l" t="t" r="r" b="b"/>
              <a:pathLst>
                <a:path w="667250" h="146769">
                  <a:moveTo>
                    <a:pt x="0" y="0"/>
                  </a:moveTo>
                  <a:lnTo>
                    <a:pt x="667250" y="0"/>
                  </a:lnTo>
                  <a:lnTo>
                    <a:pt x="667250" y="146769"/>
                  </a:lnTo>
                  <a:lnTo>
                    <a:pt x="0" y="146769"/>
                  </a:lnTo>
                  <a:close/>
                </a:path>
              </a:pathLst>
            </a:custGeom>
            <a:solidFill>
              <a:srgbClr val="000000"/>
            </a:solidFill>
            <a:ln w="9525" cap="sq">
              <a:solidFill>
                <a:srgbClr val="000000"/>
              </a:solidFill>
              <a:prstDash val="solid"/>
              <a:miter/>
            </a:ln>
          </p:spPr>
        </p:sp>
        <p:sp>
          <p:nvSpPr>
            <p:cNvPr id="14" name="TextBox 14"/>
            <p:cNvSpPr txBox="1"/>
            <p:nvPr/>
          </p:nvSpPr>
          <p:spPr>
            <a:xfrm>
              <a:off x="0" y="-38100"/>
              <a:ext cx="667250" cy="184869"/>
            </a:xfrm>
            <a:prstGeom prst="rect">
              <a:avLst/>
            </a:prstGeom>
          </p:spPr>
          <p:txBody>
            <a:bodyPr lIns="50800" tIns="50800" rIns="50800" bIns="50800" rtlCol="0" anchor="ctr"/>
            <a:lstStyle/>
            <a:p>
              <a:pPr algn="ctr">
                <a:lnSpc>
                  <a:spcPts val="2870"/>
                </a:lnSpc>
              </a:pPr>
              <a:endParaRPr/>
            </a:p>
          </p:txBody>
        </p:sp>
      </p:grpSp>
      <p:sp>
        <p:nvSpPr>
          <p:cNvPr id="15" name="Freeform 15"/>
          <p:cNvSpPr/>
          <p:nvPr/>
        </p:nvSpPr>
        <p:spPr>
          <a:xfrm rot="2699999">
            <a:off x="3269361" y="8904735"/>
            <a:ext cx="149970" cy="149970"/>
          </a:xfrm>
          <a:custGeom>
            <a:avLst/>
            <a:gdLst/>
            <a:ahLst/>
            <a:cxnLst/>
            <a:rect l="l" t="t" r="r" b="b"/>
            <a:pathLst>
              <a:path w="149970" h="149970">
                <a:moveTo>
                  <a:pt x="0" y="0"/>
                </a:moveTo>
                <a:lnTo>
                  <a:pt x="149971" y="0"/>
                </a:lnTo>
                <a:lnTo>
                  <a:pt x="149971" y="149970"/>
                </a:lnTo>
                <a:lnTo>
                  <a:pt x="0" y="1499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AutoShape 16"/>
          <p:cNvSpPr/>
          <p:nvPr/>
        </p:nvSpPr>
        <p:spPr>
          <a:xfrm>
            <a:off x="1028700" y="4157607"/>
            <a:ext cx="7043587" cy="0"/>
          </a:xfrm>
          <a:prstGeom prst="line">
            <a:avLst/>
          </a:prstGeom>
          <a:ln w="19050" cap="flat">
            <a:solidFill>
              <a:srgbClr val="000000"/>
            </a:solidFill>
            <a:prstDash val="solid"/>
            <a:headEnd type="none" w="sm" len="sm"/>
            <a:tailEnd type="none" w="sm" len="sm"/>
          </a:ln>
        </p:spPr>
      </p:sp>
      <p:sp>
        <p:nvSpPr>
          <p:cNvPr id="17" name="Freeform 17"/>
          <p:cNvSpPr/>
          <p:nvPr/>
        </p:nvSpPr>
        <p:spPr>
          <a:xfrm>
            <a:off x="12585703" y="5307039"/>
            <a:ext cx="4673597" cy="3951313"/>
          </a:xfrm>
          <a:custGeom>
            <a:avLst/>
            <a:gdLst/>
            <a:ahLst/>
            <a:cxnLst/>
            <a:rect l="l" t="t" r="r" b="b"/>
            <a:pathLst>
              <a:path w="4673597" h="3951313">
                <a:moveTo>
                  <a:pt x="0" y="0"/>
                </a:moveTo>
                <a:lnTo>
                  <a:pt x="4673597" y="0"/>
                </a:lnTo>
                <a:lnTo>
                  <a:pt x="4673597" y="3951314"/>
                </a:lnTo>
                <a:lnTo>
                  <a:pt x="0" y="39513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TextBox 18"/>
          <p:cNvSpPr txBox="1"/>
          <p:nvPr/>
        </p:nvSpPr>
        <p:spPr>
          <a:xfrm>
            <a:off x="1165486" y="2660934"/>
            <a:ext cx="8283947" cy="1101953"/>
          </a:xfrm>
          <a:prstGeom prst="rect">
            <a:avLst/>
          </a:prstGeom>
        </p:spPr>
        <p:txBody>
          <a:bodyPr lIns="0" tIns="0" rIns="0" bIns="0" rtlCol="0" anchor="t">
            <a:spAutoFit/>
          </a:bodyPr>
          <a:lstStyle/>
          <a:p>
            <a:pPr algn="l">
              <a:lnSpc>
                <a:spcPts val="7999"/>
              </a:lnSpc>
            </a:pPr>
            <a:r>
              <a:rPr lang="en-US" sz="9090" b="1" spc="-409">
                <a:solidFill>
                  <a:srgbClr val="000000"/>
                </a:solidFill>
                <a:latin typeface="Open Sauce Bold"/>
                <a:ea typeface="Open Sauce Bold"/>
                <a:cs typeface="Open Sauce Bold"/>
                <a:sym typeface="Open Sauce Bold"/>
              </a:rPr>
              <a:t>Conclusion</a:t>
            </a:r>
          </a:p>
        </p:txBody>
      </p:sp>
      <p:sp>
        <p:nvSpPr>
          <p:cNvPr id="19" name="TextBox 19"/>
          <p:cNvSpPr txBox="1"/>
          <p:nvPr/>
        </p:nvSpPr>
        <p:spPr>
          <a:xfrm>
            <a:off x="1147154" y="4752755"/>
            <a:ext cx="10496422" cy="3889375"/>
          </a:xfrm>
          <a:prstGeom prst="rect">
            <a:avLst/>
          </a:prstGeom>
        </p:spPr>
        <p:txBody>
          <a:bodyPr lIns="0" tIns="0" rIns="0" bIns="0" rtlCol="0" anchor="t">
            <a:spAutoFit/>
          </a:bodyPr>
          <a:lstStyle/>
          <a:p>
            <a:pPr algn="just">
              <a:lnSpc>
                <a:spcPts val="2800"/>
              </a:lnSpc>
            </a:pPr>
            <a:r>
              <a:rPr lang="en-US" sz="2000">
                <a:solidFill>
                  <a:srgbClr val="000000"/>
                </a:solidFill>
                <a:latin typeface="Open Sauce"/>
                <a:ea typeface="Open Sauce"/>
                <a:cs typeface="Open Sauce"/>
                <a:sym typeface="Open Sauce"/>
              </a:rPr>
              <a:t>The E-Learning System successfully addresses the growing demand for flexible and accessible online education by providing a secure, scalable, and user-friendly platform. Key features like role-based dashboards and course recommendations, enhance the overall learning experience for students and streamline course management for administrators.</a:t>
            </a:r>
          </a:p>
          <a:p>
            <a:pPr algn="just">
              <a:lnSpc>
                <a:spcPts val="2940"/>
              </a:lnSpc>
            </a:pPr>
            <a:r>
              <a:rPr lang="en-US" sz="2100">
                <a:solidFill>
                  <a:srgbClr val="000000"/>
                </a:solidFill>
                <a:latin typeface="Open Sauce"/>
                <a:ea typeface="Open Sauce"/>
                <a:cs typeface="Open Sauce"/>
                <a:sym typeface="Open Sauce"/>
              </a:rPr>
              <a:t>By integrating advanced technologies like Angular for a responsive interface and Spring Boot for a robust backend, the system ensures high performance and reliability. With its ability to handle real-time interactions and personalized user engagement, the E-Learning System stands as a significant contribution to modern digital education solutions.</a:t>
            </a:r>
          </a:p>
          <a:p>
            <a:pPr algn="l">
              <a:lnSpc>
                <a:spcPts val="2100"/>
              </a:lnSpc>
            </a:pPr>
            <a:endParaRPr lang="en-US" sz="2100">
              <a:solidFill>
                <a:srgbClr val="000000"/>
              </a:solidFill>
              <a:latin typeface="Open Sauce"/>
              <a:ea typeface="Open Sauce"/>
              <a:cs typeface="Open Sauce"/>
              <a:sym typeface="Open Sauce"/>
            </a:endParaRPr>
          </a:p>
        </p:txBody>
      </p:sp>
      <p:sp>
        <p:nvSpPr>
          <p:cNvPr id="20" name="TextBox 20"/>
          <p:cNvSpPr txBox="1"/>
          <p:nvPr/>
        </p:nvSpPr>
        <p:spPr>
          <a:xfrm>
            <a:off x="1513451" y="8790808"/>
            <a:ext cx="1461769" cy="339725"/>
          </a:xfrm>
          <a:prstGeom prst="rect">
            <a:avLst/>
          </a:prstGeom>
        </p:spPr>
        <p:txBody>
          <a:bodyPr lIns="0" tIns="0" rIns="0" bIns="0" rtlCol="0" anchor="t">
            <a:spAutoFit/>
          </a:bodyPr>
          <a:lstStyle/>
          <a:p>
            <a:pPr algn="l">
              <a:lnSpc>
                <a:spcPts val="2799"/>
              </a:lnSpc>
            </a:pPr>
            <a:r>
              <a:rPr lang="en-US" sz="1999" b="1">
                <a:solidFill>
                  <a:srgbClr val="FFFFFF"/>
                </a:solidFill>
                <a:latin typeface="Open Sauce Medium"/>
                <a:ea typeface="Open Sauce Medium"/>
                <a:cs typeface="Open Sauce Medium"/>
                <a:sym typeface="Open Sauce Medium"/>
              </a:rPr>
              <a:t>LOGOUT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DDD92"/>
        </a:solidFill>
        <a:effectLst/>
      </p:bgPr>
    </p:bg>
    <p:spTree>
      <p:nvGrpSpPr>
        <p:cNvPr id="1" name=""/>
        <p:cNvGrpSpPr/>
        <p:nvPr/>
      </p:nvGrpSpPr>
      <p:grpSpPr>
        <a:xfrm>
          <a:off x="0" y="0"/>
          <a:ext cx="0" cy="0"/>
          <a:chOff x="0" y="0"/>
          <a:chExt cx="0" cy="0"/>
        </a:xfrm>
      </p:grpSpPr>
      <p:grpSp>
        <p:nvGrpSpPr>
          <p:cNvPr id="2" name="Group 2"/>
          <p:cNvGrpSpPr/>
          <p:nvPr/>
        </p:nvGrpSpPr>
        <p:grpSpPr>
          <a:xfrm>
            <a:off x="-1733915" y="-165476"/>
            <a:ext cx="15623835" cy="7535753"/>
            <a:chOff x="0" y="0"/>
            <a:chExt cx="16667734" cy="8039251"/>
          </a:xfrm>
        </p:grpSpPr>
        <p:sp>
          <p:nvSpPr>
            <p:cNvPr id="3" name="Freeform 3"/>
            <p:cNvSpPr/>
            <p:nvPr/>
          </p:nvSpPr>
          <p:spPr>
            <a:xfrm>
              <a:off x="0" y="0"/>
              <a:ext cx="16667735" cy="8039251"/>
            </a:xfrm>
            <a:custGeom>
              <a:avLst/>
              <a:gdLst/>
              <a:ahLst/>
              <a:cxnLst/>
              <a:rect l="l" t="t" r="r" b="b"/>
              <a:pathLst>
                <a:path w="16667735" h="8039251">
                  <a:moveTo>
                    <a:pt x="0" y="0"/>
                  </a:moveTo>
                  <a:lnTo>
                    <a:pt x="16667735" y="0"/>
                  </a:lnTo>
                  <a:lnTo>
                    <a:pt x="16667735" y="8039251"/>
                  </a:lnTo>
                  <a:lnTo>
                    <a:pt x="0" y="8039251"/>
                  </a:lnTo>
                  <a:close/>
                </a:path>
              </a:pathLst>
            </a:custGeom>
            <a:solidFill>
              <a:srgbClr val="53C28B"/>
            </a:solidFill>
            <a:ln w="9525" cap="sq">
              <a:solidFill>
                <a:srgbClr val="000000"/>
              </a:solidFill>
              <a:prstDash val="solid"/>
              <a:miter/>
            </a:ln>
          </p:spPr>
        </p:sp>
        <p:sp>
          <p:nvSpPr>
            <p:cNvPr id="4" name="TextBox 4"/>
            <p:cNvSpPr txBox="1"/>
            <p:nvPr/>
          </p:nvSpPr>
          <p:spPr>
            <a:xfrm>
              <a:off x="0" y="-38100"/>
              <a:ext cx="16667734" cy="8077351"/>
            </a:xfrm>
            <a:prstGeom prst="rect">
              <a:avLst/>
            </a:prstGeom>
          </p:spPr>
          <p:txBody>
            <a:bodyPr lIns="50800" tIns="50800" rIns="50800" bIns="50800" rtlCol="0" anchor="ctr"/>
            <a:lstStyle/>
            <a:p>
              <a:pPr algn="ctr">
                <a:lnSpc>
                  <a:spcPts val="3570"/>
                </a:lnSpc>
              </a:pPr>
              <a:endParaRPr/>
            </a:p>
          </p:txBody>
        </p:sp>
      </p:grpSp>
      <p:sp>
        <p:nvSpPr>
          <p:cNvPr id="5" name="TextBox 5"/>
          <p:cNvSpPr txBox="1"/>
          <p:nvPr/>
        </p:nvSpPr>
        <p:spPr>
          <a:xfrm>
            <a:off x="4749775" y="4297679"/>
            <a:ext cx="8788450" cy="1758317"/>
          </a:xfrm>
          <a:prstGeom prst="rect">
            <a:avLst/>
          </a:prstGeom>
        </p:spPr>
        <p:txBody>
          <a:bodyPr lIns="0" tIns="0" rIns="0" bIns="0" rtlCol="0" anchor="t">
            <a:spAutoFit/>
          </a:bodyPr>
          <a:lstStyle/>
          <a:p>
            <a:pPr algn="l">
              <a:lnSpc>
                <a:spcPts val="13680"/>
              </a:lnSpc>
            </a:pPr>
            <a:r>
              <a:rPr lang="en-US" sz="12000" b="1" spc="-540">
                <a:solidFill>
                  <a:srgbClr val="000000"/>
                </a:solidFill>
                <a:latin typeface="Open Sauce Bold"/>
                <a:ea typeface="Open Sauce Bold"/>
                <a:cs typeface="Open Sauce Bold"/>
                <a:sym typeface="Open Sauce Bold"/>
              </a:rPr>
              <a:t>Thank You</a:t>
            </a:r>
          </a:p>
        </p:txBody>
      </p:sp>
      <p:grpSp>
        <p:nvGrpSpPr>
          <p:cNvPr id="6" name="Group 6"/>
          <p:cNvGrpSpPr/>
          <p:nvPr/>
        </p:nvGrpSpPr>
        <p:grpSpPr>
          <a:xfrm>
            <a:off x="13101610" y="-770110"/>
            <a:ext cx="10505880" cy="11966458"/>
            <a:chOff x="0" y="0"/>
            <a:chExt cx="2766981" cy="3151660"/>
          </a:xfrm>
        </p:grpSpPr>
        <p:sp>
          <p:nvSpPr>
            <p:cNvPr id="7" name="Freeform 7"/>
            <p:cNvSpPr/>
            <p:nvPr/>
          </p:nvSpPr>
          <p:spPr>
            <a:xfrm>
              <a:off x="0" y="0"/>
              <a:ext cx="2766981" cy="3151660"/>
            </a:xfrm>
            <a:custGeom>
              <a:avLst/>
              <a:gdLst/>
              <a:ahLst/>
              <a:cxnLst/>
              <a:rect l="l" t="t" r="r" b="b"/>
              <a:pathLst>
                <a:path w="2766981" h="3151660">
                  <a:moveTo>
                    <a:pt x="0" y="0"/>
                  </a:moveTo>
                  <a:lnTo>
                    <a:pt x="2766981" y="0"/>
                  </a:lnTo>
                  <a:lnTo>
                    <a:pt x="2766981" y="3151660"/>
                  </a:lnTo>
                  <a:lnTo>
                    <a:pt x="0" y="3151660"/>
                  </a:lnTo>
                  <a:close/>
                </a:path>
              </a:pathLst>
            </a:custGeom>
            <a:solidFill>
              <a:srgbClr val="000000"/>
            </a:solidFill>
            <a:ln w="9525" cap="sq">
              <a:solidFill>
                <a:srgbClr val="000000"/>
              </a:solidFill>
              <a:prstDash val="solid"/>
              <a:miter/>
            </a:ln>
          </p:spPr>
        </p:sp>
        <p:sp>
          <p:nvSpPr>
            <p:cNvPr id="8" name="TextBox 8"/>
            <p:cNvSpPr txBox="1"/>
            <p:nvPr/>
          </p:nvSpPr>
          <p:spPr>
            <a:xfrm>
              <a:off x="0" y="-38100"/>
              <a:ext cx="2766981" cy="3189760"/>
            </a:xfrm>
            <a:prstGeom prst="rect">
              <a:avLst/>
            </a:prstGeom>
          </p:spPr>
          <p:txBody>
            <a:bodyPr lIns="50800" tIns="50800" rIns="50800" bIns="50800" rtlCol="0" anchor="ctr"/>
            <a:lstStyle/>
            <a:p>
              <a:pPr algn="ctr">
                <a:lnSpc>
                  <a:spcPts val="2870"/>
                </a:lnSpc>
              </a:pPr>
              <a:endParaRPr/>
            </a:p>
          </p:txBody>
        </p:sp>
      </p:grpSp>
      <p:grpSp>
        <p:nvGrpSpPr>
          <p:cNvPr id="9" name="Group 9"/>
          <p:cNvGrpSpPr/>
          <p:nvPr/>
        </p:nvGrpSpPr>
        <p:grpSpPr>
          <a:xfrm>
            <a:off x="16554476" y="813064"/>
            <a:ext cx="236909" cy="23690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2" name="Group 12"/>
          <p:cNvGrpSpPr/>
          <p:nvPr/>
        </p:nvGrpSpPr>
        <p:grpSpPr>
          <a:xfrm>
            <a:off x="16950107" y="813064"/>
            <a:ext cx="236909" cy="23690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000000"/>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5" name="Group 15"/>
          <p:cNvGrpSpPr/>
          <p:nvPr/>
        </p:nvGrpSpPr>
        <p:grpSpPr>
          <a:xfrm>
            <a:off x="4749775" y="6055996"/>
            <a:ext cx="14523190" cy="6557213"/>
            <a:chOff x="0" y="0"/>
            <a:chExt cx="15493550" cy="6995330"/>
          </a:xfrm>
        </p:grpSpPr>
        <p:sp>
          <p:nvSpPr>
            <p:cNvPr id="16" name="Freeform 16"/>
            <p:cNvSpPr/>
            <p:nvPr/>
          </p:nvSpPr>
          <p:spPr>
            <a:xfrm>
              <a:off x="0" y="0"/>
              <a:ext cx="15493550" cy="6995330"/>
            </a:xfrm>
            <a:custGeom>
              <a:avLst/>
              <a:gdLst/>
              <a:ahLst/>
              <a:cxnLst/>
              <a:rect l="l" t="t" r="r" b="b"/>
              <a:pathLst>
                <a:path w="15493550" h="6995330">
                  <a:moveTo>
                    <a:pt x="0" y="0"/>
                  </a:moveTo>
                  <a:lnTo>
                    <a:pt x="15493550" y="0"/>
                  </a:lnTo>
                  <a:lnTo>
                    <a:pt x="15493550" y="6995330"/>
                  </a:lnTo>
                  <a:lnTo>
                    <a:pt x="0" y="6995330"/>
                  </a:lnTo>
                  <a:close/>
                </a:path>
              </a:pathLst>
            </a:custGeom>
            <a:solidFill>
              <a:srgbClr val="F6F4E7"/>
            </a:solidFill>
            <a:ln w="9525" cap="sq">
              <a:solidFill>
                <a:srgbClr val="000000"/>
              </a:solidFill>
              <a:prstDash val="solid"/>
              <a:miter/>
            </a:ln>
          </p:spPr>
        </p:sp>
        <p:sp>
          <p:nvSpPr>
            <p:cNvPr id="17" name="TextBox 17"/>
            <p:cNvSpPr txBox="1"/>
            <p:nvPr/>
          </p:nvSpPr>
          <p:spPr>
            <a:xfrm>
              <a:off x="0" y="-38100"/>
              <a:ext cx="15493550" cy="7033430"/>
            </a:xfrm>
            <a:prstGeom prst="rect">
              <a:avLst/>
            </a:prstGeom>
          </p:spPr>
          <p:txBody>
            <a:bodyPr lIns="50800" tIns="50800" rIns="50800" bIns="50800" rtlCol="0" anchor="ctr"/>
            <a:lstStyle/>
            <a:p>
              <a:pPr algn="ctr">
                <a:lnSpc>
                  <a:spcPts val="3570"/>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309321"/>
            <a:ext cx="3136993" cy="1668358"/>
            <a:chOff x="0" y="0"/>
            <a:chExt cx="826204" cy="439403"/>
          </a:xfrm>
        </p:grpSpPr>
        <p:sp>
          <p:nvSpPr>
            <p:cNvPr id="3" name="Freeform 3"/>
            <p:cNvSpPr/>
            <p:nvPr/>
          </p:nvSpPr>
          <p:spPr>
            <a:xfrm>
              <a:off x="0" y="0"/>
              <a:ext cx="826204" cy="439403"/>
            </a:xfrm>
            <a:custGeom>
              <a:avLst/>
              <a:gdLst/>
              <a:ahLst/>
              <a:cxnLst/>
              <a:rect l="l" t="t" r="r" b="b"/>
              <a:pathLst>
                <a:path w="826204" h="439403">
                  <a:moveTo>
                    <a:pt x="0" y="0"/>
                  </a:moveTo>
                  <a:lnTo>
                    <a:pt x="826204" y="0"/>
                  </a:lnTo>
                  <a:lnTo>
                    <a:pt x="826204" y="439403"/>
                  </a:lnTo>
                  <a:lnTo>
                    <a:pt x="0" y="439403"/>
                  </a:lnTo>
                  <a:close/>
                </a:path>
              </a:pathLst>
            </a:custGeom>
            <a:solidFill>
              <a:srgbClr val="000000"/>
            </a:solidFill>
            <a:ln w="9525" cap="sq">
              <a:solidFill>
                <a:srgbClr val="000000"/>
              </a:solidFill>
              <a:prstDash val="solid"/>
              <a:miter/>
            </a:ln>
          </p:spPr>
        </p:sp>
        <p:sp>
          <p:nvSpPr>
            <p:cNvPr id="4" name="TextBox 4"/>
            <p:cNvSpPr txBox="1"/>
            <p:nvPr/>
          </p:nvSpPr>
          <p:spPr>
            <a:xfrm>
              <a:off x="0" y="-38100"/>
              <a:ext cx="826204" cy="477503"/>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3779317" y="4441959"/>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53C28B"/>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028700" y="766074"/>
            <a:ext cx="283899" cy="2838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1436318" y="766074"/>
            <a:ext cx="283899" cy="2838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sp>
        <p:nvSpPr>
          <p:cNvPr id="14" name="Freeform 14"/>
          <p:cNvSpPr/>
          <p:nvPr/>
        </p:nvSpPr>
        <p:spPr>
          <a:xfrm>
            <a:off x="1335575" y="6501554"/>
            <a:ext cx="2523243" cy="2990913"/>
          </a:xfrm>
          <a:custGeom>
            <a:avLst/>
            <a:gdLst/>
            <a:ahLst/>
            <a:cxnLst/>
            <a:rect l="l" t="t" r="r" b="b"/>
            <a:pathLst>
              <a:path w="2523243" h="2990913">
                <a:moveTo>
                  <a:pt x="0" y="0"/>
                </a:moveTo>
                <a:lnTo>
                  <a:pt x="2523243" y="0"/>
                </a:lnTo>
                <a:lnTo>
                  <a:pt x="2523243" y="2990913"/>
                </a:lnTo>
                <a:lnTo>
                  <a:pt x="0" y="29909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5847696" y="1415871"/>
            <a:ext cx="741415" cy="741415"/>
          </a:xfrm>
          <a:custGeom>
            <a:avLst/>
            <a:gdLst/>
            <a:ahLst/>
            <a:cxnLst/>
            <a:rect l="l" t="t" r="r" b="b"/>
            <a:pathLst>
              <a:path w="741415" h="741415">
                <a:moveTo>
                  <a:pt x="0" y="0"/>
                </a:moveTo>
                <a:lnTo>
                  <a:pt x="741415" y="0"/>
                </a:lnTo>
                <a:lnTo>
                  <a:pt x="741415" y="741415"/>
                </a:lnTo>
                <a:lnTo>
                  <a:pt x="0" y="7414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5578463" y="4252171"/>
            <a:ext cx="11010648" cy="4845003"/>
          </a:xfrm>
          <a:prstGeom prst="rect">
            <a:avLst/>
          </a:prstGeom>
        </p:spPr>
        <p:txBody>
          <a:bodyPr lIns="0" tIns="0" rIns="0" bIns="0" rtlCol="0" anchor="t">
            <a:spAutoFit/>
          </a:bodyPr>
          <a:lstStyle/>
          <a:p>
            <a:pPr marL="594125" lvl="1" indent="-297063" algn="just">
              <a:lnSpc>
                <a:spcPts val="3852"/>
              </a:lnSpc>
              <a:buFont typeface="Arial"/>
              <a:buChar char="•"/>
            </a:pPr>
            <a:r>
              <a:rPr lang="en-US" sz="2751" b="1">
                <a:solidFill>
                  <a:srgbClr val="000000"/>
                </a:solidFill>
                <a:latin typeface="Open Sauce Bold"/>
                <a:ea typeface="Open Sauce Bold"/>
                <a:cs typeface="Open Sauce Bold"/>
                <a:sym typeface="Open Sauce Bold"/>
              </a:rPr>
              <a:t>Course Exploration: </a:t>
            </a:r>
            <a:r>
              <a:rPr lang="en-US" sz="2751">
                <a:solidFill>
                  <a:srgbClr val="000000"/>
                </a:solidFill>
                <a:latin typeface="Open Sauce"/>
                <a:ea typeface="Open Sauce"/>
                <a:cs typeface="Open Sauce"/>
                <a:sym typeface="Open Sauce"/>
              </a:rPr>
              <a:t>Users can browse, search, and explore available courses.</a:t>
            </a:r>
          </a:p>
          <a:p>
            <a:pPr marL="594125" lvl="1" indent="-297063" algn="just">
              <a:lnSpc>
                <a:spcPts val="3852"/>
              </a:lnSpc>
              <a:buFont typeface="Arial"/>
              <a:buChar char="•"/>
            </a:pPr>
            <a:r>
              <a:rPr lang="en-US" sz="2751" b="1">
                <a:solidFill>
                  <a:srgbClr val="000000"/>
                </a:solidFill>
                <a:latin typeface="Open Sauce Bold"/>
                <a:ea typeface="Open Sauce Bold"/>
                <a:cs typeface="Open Sauce Bold"/>
                <a:sym typeface="Open Sauce Bold"/>
              </a:rPr>
              <a:t>Enrollment &amp; Learning:</a:t>
            </a:r>
            <a:r>
              <a:rPr lang="en-US" sz="2751">
                <a:solidFill>
                  <a:srgbClr val="000000"/>
                </a:solidFill>
                <a:latin typeface="Open Sauce"/>
                <a:ea typeface="Open Sauce"/>
                <a:cs typeface="Open Sauce"/>
                <a:sym typeface="Open Sauce"/>
              </a:rPr>
              <a:t> Users can enroll in courses and track their progress.</a:t>
            </a:r>
          </a:p>
          <a:p>
            <a:pPr marL="594125" lvl="1" indent="-297063" algn="just">
              <a:lnSpc>
                <a:spcPts val="3852"/>
              </a:lnSpc>
              <a:buFont typeface="Arial"/>
              <a:buChar char="•"/>
            </a:pPr>
            <a:r>
              <a:rPr lang="en-US" sz="2751" b="1">
                <a:solidFill>
                  <a:srgbClr val="000000"/>
                </a:solidFill>
                <a:latin typeface="Open Sauce Bold"/>
                <a:ea typeface="Open Sauce Bold"/>
                <a:cs typeface="Open Sauce Bold"/>
                <a:sym typeface="Open Sauce Bold"/>
              </a:rPr>
              <a:t>Profile Management:</a:t>
            </a:r>
            <a:r>
              <a:rPr lang="en-US" sz="2751">
                <a:solidFill>
                  <a:srgbClr val="000000"/>
                </a:solidFill>
                <a:latin typeface="Open Sauce"/>
                <a:ea typeface="Open Sauce"/>
                <a:cs typeface="Open Sauce"/>
                <a:sym typeface="Open Sauce"/>
              </a:rPr>
              <a:t> Users can edit their personal details and view their enrolled courses.</a:t>
            </a:r>
          </a:p>
          <a:p>
            <a:pPr marL="594125" lvl="1" indent="-297063" algn="just">
              <a:lnSpc>
                <a:spcPts val="3852"/>
              </a:lnSpc>
              <a:buFont typeface="Arial"/>
              <a:buChar char="•"/>
            </a:pPr>
            <a:r>
              <a:rPr lang="en-US" sz="2751" b="1">
                <a:solidFill>
                  <a:srgbClr val="000000"/>
                </a:solidFill>
                <a:latin typeface="Open Sauce Bold"/>
                <a:ea typeface="Open Sauce Bold"/>
                <a:cs typeface="Open Sauce Bold"/>
                <a:sym typeface="Open Sauce Bold"/>
              </a:rPr>
              <a:t>Wishlist &amp; Favorites</a:t>
            </a:r>
            <a:r>
              <a:rPr lang="en-US" sz="2751">
                <a:solidFill>
                  <a:srgbClr val="000000"/>
                </a:solidFill>
                <a:latin typeface="Open Sauce"/>
                <a:ea typeface="Open Sauce"/>
                <a:cs typeface="Open Sauce"/>
                <a:sym typeface="Open Sauce"/>
              </a:rPr>
              <a:t>: Users can save courses to their wishlist and mark favorites.</a:t>
            </a:r>
          </a:p>
          <a:p>
            <a:pPr marL="594125" lvl="1" indent="-297063" algn="just">
              <a:lnSpc>
                <a:spcPts val="3852"/>
              </a:lnSpc>
              <a:buFont typeface="Arial"/>
              <a:buChar char="•"/>
            </a:pPr>
            <a:r>
              <a:rPr lang="en-US" sz="2751" b="1">
                <a:solidFill>
                  <a:srgbClr val="000000"/>
                </a:solidFill>
                <a:latin typeface="Open Sauce Bold"/>
                <a:ea typeface="Open Sauce Bold"/>
                <a:cs typeface="Open Sauce Bold"/>
                <a:sym typeface="Open Sauce Bold"/>
              </a:rPr>
              <a:t>User Dashboard:</a:t>
            </a:r>
            <a:r>
              <a:rPr lang="en-US" sz="2751">
                <a:solidFill>
                  <a:srgbClr val="000000"/>
                </a:solidFill>
                <a:latin typeface="Open Sauce"/>
                <a:ea typeface="Open Sauce"/>
                <a:cs typeface="Open Sauce"/>
                <a:sym typeface="Open Sauce"/>
              </a:rPr>
              <a:t> Displays key statistics such as total enrolled courses, most liked courses, and progress.</a:t>
            </a:r>
          </a:p>
        </p:txBody>
      </p:sp>
      <p:sp>
        <p:nvSpPr>
          <p:cNvPr id="17" name="TextBox 17"/>
          <p:cNvSpPr txBox="1"/>
          <p:nvPr/>
        </p:nvSpPr>
        <p:spPr>
          <a:xfrm>
            <a:off x="1066556" y="1453971"/>
            <a:ext cx="7017994" cy="2327909"/>
          </a:xfrm>
          <a:prstGeom prst="rect">
            <a:avLst/>
          </a:prstGeom>
        </p:spPr>
        <p:txBody>
          <a:bodyPr lIns="0" tIns="0" rIns="0" bIns="0" rtlCol="0" anchor="t">
            <a:spAutoFit/>
          </a:bodyPr>
          <a:lstStyle/>
          <a:p>
            <a:pPr algn="l">
              <a:lnSpc>
                <a:spcPts val="9119"/>
              </a:lnSpc>
            </a:pPr>
            <a:r>
              <a:rPr lang="en-US" sz="7999" b="1" spc="-359">
                <a:solidFill>
                  <a:srgbClr val="000000"/>
                </a:solidFill>
                <a:latin typeface="Open Sauce Bold"/>
                <a:ea typeface="Open Sauce Bold"/>
                <a:cs typeface="Open Sauce Bold"/>
                <a:sym typeface="Open Sauce Bold"/>
              </a:rPr>
              <a:t>Project overview</a:t>
            </a:r>
          </a:p>
        </p:txBody>
      </p:sp>
      <p:sp>
        <p:nvSpPr>
          <p:cNvPr id="18" name="TextBox 18"/>
          <p:cNvSpPr txBox="1"/>
          <p:nvPr/>
        </p:nvSpPr>
        <p:spPr>
          <a:xfrm>
            <a:off x="1241027" y="4560413"/>
            <a:ext cx="2775198" cy="1219200"/>
          </a:xfrm>
          <a:prstGeom prst="rect">
            <a:avLst/>
          </a:prstGeom>
        </p:spPr>
        <p:txBody>
          <a:bodyPr lIns="0" tIns="0" rIns="0" bIns="0" rtlCol="0" anchor="t">
            <a:spAutoFit/>
          </a:bodyPr>
          <a:lstStyle/>
          <a:p>
            <a:pPr algn="l">
              <a:lnSpc>
                <a:spcPts val="4838"/>
              </a:lnSpc>
            </a:pPr>
            <a:r>
              <a:rPr lang="en-US" sz="4032" b="1">
                <a:solidFill>
                  <a:srgbClr val="FFFFFF"/>
                </a:solidFill>
                <a:latin typeface="Open Sauce Bold"/>
                <a:ea typeface="Open Sauce Bold"/>
                <a:cs typeface="Open Sauce Bold"/>
                <a:sym typeface="Open Sauce Bold"/>
              </a:rPr>
              <a:t>USER FEATURES</a:t>
            </a:r>
          </a:p>
        </p:txBody>
      </p:sp>
      <p:grpSp>
        <p:nvGrpSpPr>
          <p:cNvPr id="19" name="Group 19"/>
          <p:cNvGrpSpPr/>
          <p:nvPr/>
        </p:nvGrpSpPr>
        <p:grpSpPr>
          <a:xfrm>
            <a:off x="12241913" y="1479142"/>
            <a:ext cx="3070639" cy="614872"/>
            <a:chOff x="0" y="0"/>
            <a:chExt cx="808728" cy="161942"/>
          </a:xfrm>
        </p:grpSpPr>
        <p:sp>
          <p:nvSpPr>
            <p:cNvPr id="20" name="Freeform 20"/>
            <p:cNvSpPr/>
            <p:nvPr/>
          </p:nvSpPr>
          <p:spPr>
            <a:xfrm>
              <a:off x="0" y="0"/>
              <a:ext cx="808728" cy="161942"/>
            </a:xfrm>
            <a:custGeom>
              <a:avLst/>
              <a:gdLst/>
              <a:ahLst/>
              <a:cxnLst/>
              <a:rect l="l" t="t" r="r" b="b"/>
              <a:pathLst>
                <a:path w="808728" h="161942">
                  <a:moveTo>
                    <a:pt x="0" y="0"/>
                  </a:moveTo>
                  <a:lnTo>
                    <a:pt x="808728" y="0"/>
                  </a:lnTo>
                  <a:lnTo>
                    <a:pt x="808728" y="161942"/>
                  </a:lnTo>
                  <a:lnTo>
                    <a:pt x="0" y="161942"/>
                  </a:lnTo>
                  <a:close/>
                </a:path>
              </a:pathLst>
            </a:custGeom>
            <a:solidFill>
              <a:srgbClr val="000000"/>
            </a:solidFill>
            <a:ln w="9525" cap="sq">
              <a:solidFill>
                <a:srgbClr val="000000"/>
              </a:solidFill>
              <a:prstDash val="solid"/>
              <a:miter/>
            </a:ln>
          </p:spPr>
        </p:sp>
        <p:sp>
          <p:nvSpPr>
            <p:cNvPr id="21" name="TextBox 21"/>
            <p:cNvSpPr txBox="1"/>
            <p:nvPr/>
          </p:nvSpPr>
          <p:spPr>
            <a:xfrm>
              <a:off x="0" y="-38100"/>
              <a:ext cx="808728" cy="200042"/>
            </a:xfrm>
            <a:prstGeom prst="rect">
              <a:avLst/>
            </a:prstGeom>
          </p:spPr>
          <p:txBody>
            <a:bodyPr lIns="50800" tIns="50800" rIns="50800" bIns="50800" rtlCol="0" anchor="ctr"/>
            <a:lstStyle/>
            <a:p>
              <a:pPr algn="ctr">
                <a:lnSpc>
                  <a:spcPts val="2870"/>
                </a:lnSpc>
              </a:pPr>
              <a:endParaRPr/>
            </a:p>
          </p:txBody>
        </p:sp>
      </p:grpSp>
      <p:sp>
        <p:nvSpPr>
          <p:cNvPr id="22" name="TextBox 22"/>
          <p:cNvSpPr txBox="1"/>
          <p:nvPr/>
        </p:nvSpPr>
        <p:spPr>
          <a:xfrm>
            <a:off x="12431169" y="1541150"/>
            <a:ext cx="2303738" cy="490856"/>
          </a:xfrm>
          <a:prstGeom prst="rect">
            <a:avLst/>
          </a:prstGeom>
        </p:spPr>
        <p:txBody>
          <a:bodyPr lIns="0" tIns="0" rIns="0" bIns="0" rtlCol="0" anchor="t">
            <a:spAutoFit/>
          </a:bodyPr>
          <a:lstStyle/>
          <a:p>
            <a:pPr algn="l">
              <a:lnSpc>
                <a:spcPts val="3919"/>
              </a:lnSpc>
            </a:pPr>
            <a:r>
              <a:rPr lang="en-US" sz="2799" b="1" dirty="0">
                <a:solidFill>
                  <a:srgbClr val="FFFFFF"/>
                </a:solidFill>
                <a:latin typeface="Open Sauce Medium"/>
                <a:ea typeface="Open Sauce Medium"/>
                <a:cs typeface="Open Sauce Medium"/>
                <a:sym typeface="Open Sauce Medium"/>
              </a:rPr>
              <a:t>USER MODE</a:t>
            </a:r>
          </a:p>
        </p:txBody>
      </p:sp>
      <p:sp>
        <p:nvSpPr>
          <p:cNvPr id="23" name="Freeform 23"/>
          <p:cNvSpPr/>
          <p:nvPr/>
        </p:nvSpPr>
        <p:spPr>
          <a:xfrm rot="2699999">
            <a:off x="14783272" y="1680799"/>
            <a:ext cx="211558" cy="211558"/>
          </a:xfrm>
          <a:custGeom>
            <a:avLst/>
            <a:gdLst/>
            <a:ahLst/>
            <a:cxnLst/>
            <a:rect l="l" t="t" r="r" b="b"/>
            <a:pathLst>
              <a:path w="211558" h="211558">
                <a:moveTo>
                  <a:pt x="0" y="0"/>
                </a:moveTo>
                <a:lnTo>
                  <a:pt x="211557" y="0"/>
                </a:lnTo>
                <a:lnTo>
                  <a:pt x="211557" y="211558"/>
                </a:lnTo>
                <a:lnTo>
                  <a:pt x="0" y="2115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309321"/>
            <a:ext cx="4198662" cy="1668358"/>
            <a:chOff x="0" y="0"/>
            <a:chExt cx="1105821" cy="439403"/>
          </a:xfrm>
        </p:grpSpPr>
        <p:sp>
          <p:nvSpPr>
            <p:cNvPr id="3" name="Freeform 3"/>
            <p:cNvSpPr/>
            <p:nvPr/>
          </p:nvSpPr>
          <p:spPr>
            <a:xfrm>
              <a:off x="0" y="0"/>
              <a:ext cx="1105820" cy="439403"/>
            </a:xfrm>
            <a:custGeom>
              <a:avLst/>
              <a:gdLst/>
              <a:ahLst/>
              <a:cxnLst/>
              <a:rect l="l" t="t" r="r" b="b"/>
              <a:pathLst>
                <a:path w="1105820" h="439403">
                  <a:moveTo>
                    <a:pt x="0" y="0"/>
                  </a:moveTo>
                  <a:lnTo>
                    <a:pt x="1105820" y="0"/>
                  </a:lnTo>
                  <a:lnTo>
                    <a:pt x="1105820" y="439403"/>
                  </a:lnTo>
                  <a:lnTo>
                    <a:pt x="0" y="439403"/>
                  </a:lnTo>
                  <a:close/>
                </a:path>
              </a:pathLst>
            </a:custGeom>
            <a:solidFill>
              <a:srgbClr val="000000"/>
            </a:solidFill>
            <a:ln w="9525" cap="sq">
              <a:solidFill>
                <a:srgbClr val="000000"/>
              </a:solidFill>
              <a:prstDash val="solid"/>
              <a:miter/>
            </a:ln>
          </p:spPr>
        </p:sp>
        <p:sp>
          <p:nvSpPr>
            <p:cNvPr id="4" name="TextBox 4"/>
            <p:cNvSpPr txBox="1"/>
            <p:nvPr/>
          </p:nvSpPr>
          <p:spPr>
            <a:xfrm>
              <a:off x="0" y="-38100"/>
              <a:ext cx="1105821" cy="477503"/>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4820248" y="4441959"/>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53C28B"/>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028700" y="766074"/>
            <a:ext cx="283899" cy="2838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1436318" y="766074"/>
            <a:ext cx="283899" cy="2838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sp>
        <p:nvSpPr>
          <p:cNvPr id="14" name="Freeform 14"/>
          <p:cNvSpPr/>
          <p:nvPr/>
        </p:nvSpPr>
        <p:spPr>
          <a:xfrm>
            <a:off x="15695234" y="1415871"/>
            <a:ext cx="741415" cy="741415"/>
          </a:xfrm>
          <a:custGeom>
            <a:avLst/>
            <a:gdLst/>
            <a:ahLst/>
            <a:cxnLst/>
            <a:rect l="l" t="t" r="r" b="b"/>
            <a:pathLst>
              <a:path w="741415" h="741415">
                <a:moveTo>
                  <a:pt x="0" y="0"/>
                </a:moveTo>
                <a:lnTo>
                  <a:pt x="741416" y="0"/>
                </a:lnTo>
                <a:lnTo>
                  <a:pt x="741416" y="741415"/>
                </a:lnTo>
                <a:lnTo>
                  <a:pt x="0" y="7414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028700" y="6339629"/>
            <a:ext cx="3345057" cy="3083534"/>
          </a:xfrm>
          <a:custGeom>
            <a:avLst/>
            <a:gdLst/>
            <a:ahLst/>
            <a:cxnLst/>
            <a:rect l="l" t="t" r="r" b="b"/>
            <a:pathLst>
              <a:path w="3345057" h="3083534">
                <a:moveTo>
                  <a:pt x="0" y="0"/>
                </a:moveTo>
                <a:lnTo>
                  <a:pt x="3345057" y="0"/>
                </a:lnTo>
                <a:lnTo>
                  <a:pt x="3345057" y="3083534"/>
                </a:lnTo>
                <a:lnTo>
                  <a:pt x="0" y="30835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6189387" y="4242646"/>
            <a:ext cx="10247262" cy="5136515"/>
          </a:xfrm>
          <a:prstGeom prst="rect">
            <a:avLst/>
          </a:prstGeom>
        </p:spPr>
        <p:txBody>
          <a:bodyPr lIns="0" tIns="0" rIns="0" bIns="0" rtlCol="0" anchor="t">
            <a:spAutoFit/>
          </a:bodyPr>
          <a:lstStyle/>
          <a:p>
            <a:pPr marL="626107" lvl="1" indent="-313054" algn="just">
              <a:lnSpc>
                <a:spcPts val="4059"/>
              </a:lnSpc>
              <a:buFont typeface="Arial"/>
              <a:buChar char="•"/>
            </a:pPr>
            <a:r>
              <a:rPr lang="en-US" sz="2899" b="1">
                <a:solidFill>
                  <a:srgbClr val="000000"/>
                </a:solidFill>
                <a:latin typeface="Open Sauce Bold"/>
                <a:ea typeface="Open Sauce Bold"/>
                <a:cs typeface="Open Sauce Bold"/>
                <a:sym typeface="Open Sauce Bold"/>
              </a:rPr>
              <a:t>Course Creation:</a:t>
            </a:r>
            <a:r>
              <a:rPr lang="en-US" sz="2899">
                <a:solidFill>
                  <a:srgbClr val="000000"/>
                </a:solidFill>
                <a:latin typeface="Open Sauce"/>
                <a:ea typeface="Open Sauce"/>
                <a:cs typeface="Open Sauce"/>
                <a:sym typeface="Open Sauce"/>
              </a:rPr>
              <a:t> Professors can create and manage courses, adding chapters and learning materials.</a:t>
            </a:r>
          </a:p>
          <a:p>
            <a:pPr marL="626107" lvl="1" indent="-313054" algn="just">
              <a:lnSpc>
                <a:spcPts val="4059"/>
              </a:lnSpc>
              <a:buFont typeface="Arial"/>
              <a:buChar char="•"/>
            </a:pPr>
            <a:r>
              <a:rPr lang="en-US" sz="2899" b="1">
                <a:solidFill>
                  <a:srgbClr val="000000"/>
                </a:solidFill>
                <a:latin typeface="Open Sauce Bold"/>
                <a:ea typeface="Open Sauce Bold"/>
                <a:cs typeface="Open Sauce Bold"/>
                <a:sym typeface="Open Sauce Bold"/>
              </a:rPr>
              <a:t>Enrollment &amp; Learning: </a:t>
            </a:r>
            <a:r>
              <a:rPr lang="en-US" sz="2899">
                <a:solidFill>
                  <a:srgbClr val="000000"/>
                </a:solidFill>
                <a:latin typeface="Open Sauce"/>
                <a:ea typeface="Open Sauce"/>
                <a:cs typeface="Open Sauce"/>
                <a:sym typeface="Open Sauce"/>
              </a:rPr>
              <a:t>Professors can also enroll in courses to continue their education and mark favorites.</a:t>
            </a:r>
          </a:p>
          <a:p>
            <a:pPr marL="626107" lvl="1" indent="-313054" algn="just">
              <a:lnSpc>
                <a:spcPts val="4059"/>
              </a:lnSpc>
              <a:buFont typeface="Arial"/>
              <a:buChar char="•"/>
            </a:pPr>
            <a:r>
              <a:rPr lang="en-US" sz="2899" b="1">
                <a:solidFill>
                  <a:srgbClr val="000000"/>
                </a:solidFill>
                <a:latin typeface="Open Sauce Bold"/>
                <a:ea typeface="Open Sauce Bold"/>
                <a:cs typeface="Open Sauce Bold"/>
                <a:sym typeface="Open Sauce Bold"/>
              </a:rPr>
              <a:t>Profile Management:</a:t>
            </a:r>
            <a:r>
              <a:rPr lang="en-US" sz="2899">
                <a:solidFill>
                  <a:srgbClr val="000000"/>
                </a:solidFill>
                <a:latin typeface="Open Sauce"/>
                <a:ea typeface="Open Sauce"/>
                <a:cs typeface="Open Sauce"/>
                <a:sym typeface="Open Sauce"/>
              </a:rPr>
              <a:t> Professors can update their professional details and check their approval status.</a:t>
            </a:r>
          </a:p>
          <a:p>
            <a:pPr marL="626107" lvl="1" indent="-313054" algn="just">
              <a:lnSpc>
                <a:spcPts val="4059"/>
              </a:lnSpc>
              <a:buFont typeface="Arial"/>
              <a:buChar char="•"/>
            </a:pPr>
            <a:r>
              <a:rPr lang="en-US" sz="2899" b="1">
                <a:solidFill>
                  <a:srgbClr val="000000"/>
                </a:solidFill>
                <a:latin typeface="Open Sauce Bold"/>
                <a:ea typeface="Open Sauce Bold"/>
                <a:cs typeface="Open Sauce Bold"/>
                <a:sym typeface="Open Sauce Bold"/>
              </a:rPr>
              <a:t>Professor Dashboard:</a:t>
            </a:r>
            <a:r>
              <a:rPr lang="en-US" sz="2899">
                <a:solidFill>
                  <a:srgbClr val="000000"/>
                </a:solidFill>
                <a:latin typeface="Open Sauce"/>
                <a:ea typeface="Open Sauce"/>
                <a:cs typeface="Open Sauce"/>
                <a:sym typeface="Open Sauce"/>
              </a:rPr>
              <a:t> Displays key metrics like total learners, total courses created, and most liked content.</a:t>
            </a:r>
          </a:p>
        </p:txBody>
      </p:sp>
      <p:sp>
        <p:nvSpPr>
          <p:cNvPr id="17" name="TextBox 17"/>
          <p:cNvSpPr txBox="1"/>
          <p:nvPr/>
        </p:nvSpPr>
        <p:spPr>
          <a:xfrm>
            <a:off x="1066556" y="1453971"/>
            <a:ext cx="7017994" cy="2327909"/>
          </a:xfrm>
          <a:prstGeom prst="rect">
            <a:avLst/>
          </a:prstGeom>
        </p:spPr>
        <p:txBody>
          <a:bodyPr lIns="0" tIns="0" rIns="0" bIns="0" rtlCol="0" anchor="t">
            <a:spAutoFit/>
          </a:bodyPr>
          <a:lstStyle/>
          <a:p>
            <a:pPr algn="l">
              <a:lnSpc>
                <a:spcPts val="9119"/>
              </a:lnSpc>
            </a:pPr>
            <a:r>
              <a:rPr lang="en-US" sz="7999" b="1" spc="-359">
                <a:solidFill>
                  <a:srgbClr val="000000"/>
                </a:solidFill>
                <a:latin typeface="Open Sauce Bold"/>
                <a:ea typeface="Open Sauce Bold"/>
                <a:cs typeface="Open Sauce Bold"/>
                <a:sym typeface="Open Sauce Bold"/>
              </a:rPr>
              <a:t>Project overview</a:t>
            </a:r>
          </a:p>
        </p:txBody>
      </p:sp>
      <p:sp>
        <p:nvSpPr>
          <p:cNvPr id="18" name="TextBox 18"/>
          <p:cNvSpPr txBox="1"/>
          <p:nvPr/>
        </p:nvSpPr>
        <p:spPr>
          <a:xfrm>
            <a:off x="1241027" y="4560413"/>
            <a:ext cx="3334526" cy="1219200"/>
          </a:xfrm>
          <a:prstGeom prst="rect">
            <a:avLst/>
          </a:prstGeom>
        </p:spPr>
        <p:txBody>
          <a:bodyPr lIns="0" tIns="0" rIns="0" bIns="0" rtlCol="0" anchor="t">
            <a:spAutoFit/>
          </a:bodyPr>
          <a:lstStyle/>
          <a:p>
            <a:pPr algn="l">
              <a:lnSpc>
                <a:spcPts val="4838"/>
              </a:lnSpc>
            </a:pPr>
            <a:r>
              <a:rPr lang="en-US" sz="4032" b="1">
                <a:solidFill>
                  <a:srgbClr val="FFFFFF"/>
                </a:solidFill>
                <a:latin typeface="Open Sauce Bold"/>
                <a:ea typeface="Open Sauce Bold"/>
                <a:cs typeface="Open Sauce Bold"/>
                <a:sym typeface="Open Sauce Bold"/>
              </a:rPr>
              <a:t>PROFESSOR FEATURES</a:t>
            </a:r>
          </a:p>
        </p:txBody>
      </p:sp>
      <p:grpSp>
        <p:nvGrpSpPr>
          <p:cNvPr id="19" name="Group 19"/>
          <p:cNvGrpSpPr/>
          <p:nvPr/>
        </p:nvGrpSpPr>
        <p:grpSpPr>
          <a:xfrm>
            <a:off x="11000503" y="1479141"/>
            <a:ext cx="4366437" cy="614872"/>
            <a:chOff x="0" y="0"/>
            <a:chExt cx="1150008" cy="161942"/>
          </a:xfrm>
        </p:grpSpPr>
        <p:sp>
          <p:nvSpPr>
            <p:cNvPr id="20" name="Freeform 20"/>
            <p:cNvSpPr/>
            <p:nvPr/>
          </p:nvSpPr>
          <p:spPr>
            <a:xfrm>
              <a:off x="0" y="0"/>
              <a:ext cx="1150008" cy="161942"/>
            </a:xfrm>
            <a:custGeom>
              <a:avLst/>
              <a:gdLst/>
              <a:ahLst/>
              <a:cxnLst/>
              <a:rect l="l" t="t" r="r" b="b"/>
              <a:pathLst>
                <a:path w="1150008" h="161942">
                  <a:moveTo>
                    <a:pt x="0" y="0"/>
                  </a:moveTo>
                  <a:lnTo>
                    <a:pt x="1150008" y="0"/>
                  </a:lnTo>
                  <a:lnTo>
                    <a:pt x="1150008" y="161942"/>
                  </a:lnTo>
                  <a:lnTo>
                    <a:pt x="0" y="161942"/>
                  </a:lnTo>
                  <a:close/>
                </a:path>
              </a:pathLst>
            </a:custGeom>
            <a:solidFill>
              <a:srgbClr val="000000"/>
            </a:solidFill>
            <a:ln w="9525" cap="sq">
              <a:solidFill>
                <a:srgbClr val="000000"/>
              </a:solidFill>
              <a:prstDash val="solid"/>
              <a:miter/>
            </a:ln>
          </p:spPr>
        </p:sp>
        <p:sp>
          <p:nvSpPr>
            <p:cNvPr id="21" name="TextBox 21"/>
            <p:cNvSpPr txBox="1"/>
            <p:nvPr/>
          </p:nvSpPr>
          <p:spPr>
            <a:xfrm>
              <a:off x="0" y="-38100"/>
              <a:ext cx="1150008" cy="200042"/>
            </a:xfrm>
            <a:prstGeom prst="rect">
              <a:avLst/>
            </a:prstGeom>
          </p:spPr>
          <p:txBody>
            <a:bodyPr lIns="50800" tIns="50800" rIns="50800" bIns="50800" rtlCol="0" anchor="ctr"/>
            <a:lstStyle/>
            <a:p>
              <a:pPr algn="ctr">
                <a:lnSpc>
                  <a:spcPts val="2870"/>
                </a:lnSpc>
              </a:pPr>
              <a:endParaRPr/>
            </a:p>
          </p:txBody>
        </p:sp>
      </p:grpSp>
      <p:sp>
        <p:nvSpPr>
          <p:cNvPr id="22" name="TextBox 22"/>
          <p:cNvSpPr txBox="1"/>
          <p:nvPr/>
        </p:nvSpPr>
        <p:spPr>
          <a:xfrm>
            <a:off x="11313018" y="1491300"/>
            <a:ext cx="3426438" cy="445891"/>
          </a:xfrm>
          <a:prstGeom prst="rect">
            <a:avLst/>
          </a:prstGeom>
        </p:spPr>
        <p:txBody>
          <a:bodyPr lIns="0" tIns="0" rIns="0" bIns="0" rtlCol="0" anchor="t">
            <a:spAutoFit/>
          </a:bodyPr>
          <a:lstStyle/>
          <a:p>
            <a:pPr algn="l">
              <a:lnSpc>
                <a:spcPts val="3919"/>
              </a:lnSpc>
            </a:pPr>
            <a:r>
              <a:rPr lang="en-US" sz="2400" b="1" dirty="0">
                <a:solidFill>
                  <a:srgbClr val="FFFFFF"/>
                </a:solidFill>
                <a:latin typeface="Open Sauce Medium"/>
                <a:ea typeface="Open Sauce Medium"/>
                <a:cs typeface="Open Sauce Medium"/>
                <a:sym typeface="Open Sauce Medium"/>
              </a:rPr>
              <a:t>PROFESSOR MODE</a:t>
            </a:r>
          </a:p>
        </p:txBody>
      </p:sp>
      <p:sp>
        <p:nvSpPr>
          <p:cNvPr id="23" name="Freeform 23"/>
          <p:cNvSpPr/>
          <p:nvPr/>
        </p:nvSpPr>
        <p:spPr>
          <a:xfrm rot="2699999">
            <a:off x="14783272" y="1680799"/>
            <a:ext cx="211558" cy="211558"/>
          </a:xfrm>
          <a:custGeom>
            <a:avLst/>
            <a:gdLst/>
            <a:ahLst/>
            <a:cxnLst/>
            <a:rect l="l" t="t" r="r" b="b"/>
            <a:pathLst>
              <a:path w="211558" h="211558">
                <a:moveTo>
                  <a:pt x="0" y="0"/>
                </a:moveTo>
                <a:lnTo>
                  <a:pt x="211557" y="0"/>
                </a:lnTo>
                <a:lnTo>
                  <a:pt x="211557" y="211558"/>
                </a:lnTo>
                <a:lnTo>
                  <a:pt x="0" y="2115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309321"/>
            <a:ext cx="3136993" cy="1668358"/>
            <a:chOff x="0" y="0"/>
            <a:chExt cx="826204" cy="439403"/>
          </a:xfrm>
        </p:grpSpPr>
        <p:sp>
          <p:nvSpPr>
            <p:cNvPr id="3" name="Freeform 3"/>
            <p:cNvSpPr/>
            <p:nvPr/>
          </p:nvSpPr>
          <p:spPr>
            <a:xfrm>
              <a:off x="0" y="0"/>
              <a:ext cx="826204" cy="439403"/>
            </a:xfrm>
            <a:custGeom>
              <a:avLst/>
              <a:gdLst/>
              <a:ahLst/>
              <a:cxnLst/>
              <a:rect l="l" t="t" r="r" b="b"/>
              <a:pathLst>
                <a:path w="826204" h="439403">
                  <a:moveTo>
                    <a:pt x="0" y="0"/>
                  </a:moveTo>
                  <a:lnTo>
                    <a:pt x="826204" y="0"/>
                  </a:lnTo>
                  <a:lnTo>
                    <a:pt x="826204" y="439403"/>
                  </a:lnTo>
                  <a:lnTo>
                    <a:pt x="0" y="439403"/>
                  </a:lnTo>
                  <a:close/>
                </a:path>
              </a:pathLst>
            </a:custGeom>
            <a:solidFill>
              <a:srgbClr val="000000"/>
            </a:solidFill>
            <a:ln w="9525" cap="sq">
              <a:solidFill>
                <a:srgbClr val="000000"/>
              </a:solidFill>
              <a:prstDash val="solid"/>
              <a:miter/>
            </a:ln>
          </p:spPr>
        </p:sp>
        <p:sp>
          <p:nvSpPr>
            <p:cNvPr id="4" name="TextBox 4"/>
            <p:cNvSpPr txBox="1"/>
            <p:nvPr/>
          </p:nvSpPr>
          <p:spPr>
            <a:xfrm>
              <a:off x="0" y="-38100"/>
              <a:ext cx="826204" cy="477503"/>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3779317" y="4441959"/>
            <a:ext cx="236909" cy="23690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53C28B"/>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028700" y="766074"/>
            <a:ext cx="283899" cy="28389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1436318" y="766074"/>
            <a:ext cx="283899" cy="28389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sp>
        <p:nvSpPr>
          <p:cNvPr id="14" name="Freeform 14"/>
          <p:cNvSpPr/>
          <p:nvPr/>
        </p:nvSpPr>
        <p:spPr>
          <a:xfrm>
            <a:off x="15695234" y="1415871"/>
            <a:ext cx="741415" cy="741415"/>
          </a:xfrm>
          <a:custGeom>
            <a:avLst/>
            <a:gdLst/>
            <a:ahLst/>
            <a:cxnLst/>
            <a:rect l="l" t="t" r="r" b="b"/>
            <a:pathLst>
              <a:path w="741415" h="741415">
                <a:moveTo>
                  <a:pt x="0" y="0"/>
                </a:moveTo>
                <a:lnTo>
                  <a:pt x="741416" y="0"/>
                </a:lnTo>
                <a:lnTo>
                  <a:pt x="741416" y="741415"/>
                </a:lnTo>
                <a:lnTo>
                  <a:pt x="0" y="7414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6003616" y="2927797"/>
            <a:ext cx="11255684" cy="6042613"/>
          </a:xfrm>
          <a:prstGeom prst="rect">
            <a:avLst/>
          </a:prstGeom>
        </p:spPr>
        <p:txBody>
          <a:bodyPr lIns="0" tIns="0" rIns="0" bIns="0" rtlCol="0" anchor="t">
            <a:spAutoFit/>
          </a:bodyPr>
          <a:lstStyle/>
          <a:p>
            <a:pPr marL="615715" lvl="1" indent="-307857" algn="just">
              <a:lnSpc>
                <a:spcPts val="3992"/>
              </a:lnSpc>
              <a:buFont typeface="Arial"/>
              <a:buChar char="•"/>
            </a:pPr>
            <a:r>
              <a:rPr lang="en-US" sz="2851" b="1">
                <a:solidFill>
                  <a:srgbClr val="000000"/>
                </a:solidFill>
                <a:latin typeface="Open Sauce Bold"/>
                <a:ea typeface="Open Sauce Bold"/>
                <a:cs typeface="Open Sauce Bold"/>
                <a:sym typeface="Open Sauce Bold"/>
              </a:rPr>
              <a:t>User &amp; Professor Management:</a:t>
            </a:r>
            <a:r>
              <a:rPr lang="en-US" sz="2851">
                <a:solidFill>
                  <a:srgbClr val="000000"/>
                </a:solidFill>
                <a:latin typeface="Open Sauce"/>
                <a:ea typeface="Open Sauce"/>
                <a:cs typeface="Open Sauce"/>
                <a:sym typeface="Open Sauce"/>
              </a:rPr>
              <a:t> Admins can manage user and professor accounts, including registration approval and account management.</a:t>
            </a:r>
          </a:p>
          <a:p>
            <a:pPr marL="615715" lvl="1" indent="-307857" algn="just">
              <a:lnSpc>
                <a:spcPts val="3992"/>
              </a:lnSpc>
              <a:buFont typeface="Arial"/>
              <a:buChar char="•"/>
            </a:pPr>
            <a:r>
              <a:rPr lang="en-US" sz="2851" b="1">
                <a:solidFill>
                  <a:srgbClr val="000000"/>
                </a:solidFill>
                <a:latin typeface="Open Sauce Bold"/>
                <a:ea typeface="Open Sauce Bold"/>
                <a:cs typeface="Open Sauce Bold"/>
                <a:sym typeface="Open Sauce Bold"/>
              </a:rPr>
              <a:t>Course Management:</a:t>
            </a:r>
            <a:r>
              <a:rPr lang="en-US" sz="2851">
                <a:solidFill>
                  <a:srgbClr val="000000"/>
                </a:solidFill>
                <a:latin typeface="Open Sauce"/>
                <a:ea typeface="Open Sauce"/>
                <a:cs typeface="Open Sauce"/>
                <a:sym typeface="Open Sauce"/>
              </a:rPr>
              <a:t> Admins can add, edit, or delete courses and chapters.</a:t>
            </a:r>
          </a:p>
          <a:p>
            <a:pPr marL="615715" lvl="1" indent="-307857" algn="just">
              <a:lnSpc>
                <a:spcPts val="3992"/>
              </a:lnSpc>
              <a:buFont typeface="Arial"/>
              <a:buChar char="•"/>
            </a:pPr>
            <a:r>
              <a:rPr lang="en-US" sz="2851" b="1">
                <a:solidFill>
                  <a:srgbClr val="000000"/>
                </a:solidFill>
                <a:latin typeface="Open Sauce Bold"/>
                <a:ea typeface="Open Sauce Bold"/>
                <a:cs typeface="Open Sauce Bold"/>
                <a:sym typeface="Open Sauce Bold"/>
              </a:rPr>
              <a:t>Dashboard &amp; Analytics:</a:t>
            </a:r>
            <a:r>
              <a:rPr lang="en-US" sz="2851">
                <a:solidFill>
                  <a:srgbClr val="000000"/>
                </a:solidFill>
                <a:latin typeface="Open Sauce"/>
                <a:ea typeface="Open Sauce"/>
                <a:cs typeface="Open Sauce"/>
                <a:sym typeface="Open Sauce"/>
              </a:rPr>
              <a:t> Admins can access a dashboard that provides key system metrics like total users, courses, and engagement statistics.</a:t>
            </a:r>
          </a:p>
          <a:p>
            <a:pPr marL="615715" lvl="1" indent="-307857" algn="just">
              <a:lnSpc>
                <a:spcPts val="3992"/>
              </a:lnSpc>
              <a:buFont typeface="Arial"/>
              <a:buChar char="•"/>
            </a:pPr>
            <a:r>
              <a:rPr lang="en-US" sz="2851" b="1">
                <a:solidFill>
                  <a:srgbClr val="000000"/>
                </a:solidFill>
                <a:latin typeface="Open Sauce Bold"/>
                <a:ea typeface="Open Sauce Bold"/>
                <a:cs typeface="Open Sauce Bold"/>
                <a:sym typeface="Open Sauce Bold"/>
              </a:rPr>
              <a:t>Approval Workflow:</a:t>
            </a:r>
            <a:r>
              <a:rPr lang="en-US" sz="2851">
                <a:solidFill>
                  <a:srgbClr val="000000"/>
                </a:solidFill>
                <a:latin typeface="Open Sauce"/>
                <a:ea typeface="Open Sauce"/>
                <a:cs typeface="Open Sauce"/>
                <a:sym typeface="Open Sauce"/>
              </a:rPr>
              <a:t> Admins can approve or reject professor applications for creating courses.</a:t>
            </a:r>
          </a:p>
          <a:p>
            <a:pPr marL="615715" lvl="1" indent="-307857" algn="just">
              <a:lnSpc>
                <a:spcPts val="3992"/>
              </a:lnSpc>
              <a:buFont typeface="Arial"/>
              <a:buChar char="•"/>
            </a:pPr>
            <a:r>
              <a:rPr lang="en-US" sz="2851" b="1">
                <a:solidFill>
                  <a:srgbClr val="000000"/>
                </a:solidFill>
                <a:latin typeface="Open Sauce Bold"/>
                <a:ea typeface="Open Sauce Bold"/>
                <a:cs typeface="Open Sauce Bold"/>
                <a:sym typeface="Open Sauce Bold"/>
              </a:rPr>
              <a:t>Role-based Access:</a:t>
            </a:r>
            <a:r>
              <a:rPr lang="en-US" sz="2851">
                <a:solidFill>
                  <a:srgbClr val="000000"/>
                </a:solidFill>
                <a:latin typeface="Open Sauce"/>
                <a:ea typeface="Open Sauce"/>
                <a:cs typeface="Open Sauce"/>
                <a:sym typeface="Open Sauce"/>
              </a:rPr>
              <a:t> Admins control permissions, ensuring appropriate access for each user role.</a:t>
            </a:r>
          </a:p>
        </p:txBody>
      </p:sp>
      <p:sp>
        <p:nvSpPr>
          <p:cNvPr id="16" name="Freeform 16"/>
          <p:cNvSpPr/>
          <p:nvPr/>
        </p:nvSpPr>
        <p:spPr>
          <a:xfrm>
            <a:off x="1389126" y="6634904"/>
            <a:ext cx="2335506" cy="2335506"/>
          </a:xfrm>
          <a:custGeom>
            <a:avLst/>
            <a:gdLst/>
            <a:ahLst/>
            <a:cxnLst/>
            <a:rect l="l" t="t" r="r" b="b"/>
            <a:pathLst>
              <a:path w="2335506" h="2335506">
                <a:moveTo>
                  <a:pt x="0" y="0"/>
                </a:moveTo>
                <a:lnTo>
                  <a:pt x="2335507" y="0"/>
                </a:lnTo>
                <a:lnTo>
                  <a:pt x="2335507" y="2335506"/>
                </a:lnTo>
                <a:lnTo>
                  <a:pt x="0" y="2335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1066556" y="1453971"/>
            <a:ext cx="7017994" cy="2327909"/>
          </a:xfrm>
          <a:prstGeom prst="rect">
            <a:avLst/>
          </a:prstGeom>
        </p:spPr>
        <p:txBody>
          <a:bodyPr lIns="0" tIns="0" rIns="0" bIns="0" rtlCol="0" anchor="t">
            <a:spAutoFit/>
          </a:bodyPr>
          <a:lstStyle/>
          <a:p>
            <a:pPr algn="l">
              <a:lnSpc>
                <a:spcPts val="9119"/>
              </a:lnSpc>
            </a:pPr>
            <a:r>
              <a:rPr lang="en-US" sz="7999" b="1" spc="-359">
                <a:solidFill>
                  <a:srgbClr val="000000"/>
                </a:solidFill>
                <a:latin typeface="Open Sauce Bold"/>
                <a:ea typeface="Open Sauce Bold"/>
                <a:cs typeface="Open Sauce Bold"/>
                <a:sym typeface="Open Sauce Bold"/>
              </a:rPr>
              <a:t>Project overview</a:t>
            </a:r>
          </a:p>
        </p:txBody>
      </p:sp>
      <p:sp>
        <p:nvSpPr>
          <p:cNvPr id="18" name="TextBox 18"/>
          <p:cNvSpPr txBox="1"/>
          <p:nvPr/>
        </p:nvSpPr>
        <p:spPr>
          <a:xfrm>
            <a:off x="1241027" y="4560413"/>
            <a:ext cx="2775198" cy="1219200"/>
          </a:xfrm>
          <a:prstGeom prst="rect">
            <a:avLst/>
          </a:prstGeom>
        </p:spPr>
        <p:txBody>
          <a:bodyPr lIns="0" tIns="0" rIns="0" bIns="0" rtlCol="0" anchor="t">
            <a:spAutoFit/>
          </a:bodyPr>
          <a:lstStyle/>
          <a:p>
            <a:pPr algn="l">
              <a:lnSpc>
                <a:spcPts val="4838"/>
              </a:lnSpc>
            </a:pPr>
            <a:r>
              <a:rPr lang="en-US" sz="4032" b="1">
                <a:solidFill>
                  <a:srgbClr val="FFFFFF"/>
                </a:solidFill>
                <a:latin typeface="Open Sauce Bold"/>
                <a:ea typeface="Open Sauce Bold"/>
                <a:cs typeface="Open Sauce Bold"/>
                <a:sym typeface="Open Sauce Bold"/>
              </a:rPr>
              <a:t>ADMIN FEATURES</a:t>
            </a:r>
          </a:p>
        </p:txBody>
      </p:sp>
      <p:grpSp>
        <p:nvGrpSpPr>
          <p:cNvPr id="19" name="Group 19"/>
          <p:cNvGrpSpPr/>
          <p:nvPr/>
        </p:nvGrpSpPr>
        <p:grpSpPr>
          <a:xfrm>
            <a:off x="12056799" y="1479142"/>
            <a:ext cx="3255753" cy="614872"/>
            <a:chOff x="0" y="0"/>
            <a:chExt cx="857482" cy="161942"/>
          </a:xfrm>
        </p:grpSpPr>
        <p:sp>
          <p:nvSpPr>
            <p:cNvPr id="20" name="Freeform 20"/>
            <p:cNvSpPr/>
            <p:nvPr/>
          </p:nvSpPr>
          <p:spPr>
            <a:xfrm>
              <a:off x="0" y="0"/>
              <a:ext cx="857482" cy="161942"/>
            </a:xfrm>
            <a:custGeom>
              <a:avLst/>
              <a:gdLst/>
              <a:ahLst/>
              <a:cxnLst/>
              <a:rect l="l" t="t" r="r" b="b"/>
              <a:pathLst>
                <a:path w="857482" h="161942">
                  <a:moveTo>
                    <a:pt x="0" y="0"/>
                  </a:moveTo>
                  <a:lnTo>
                    <a:pt x="857482" y="0"/>
                  </a:lnTo>
                  <a:lnTo>
                    <a:pt x="857482" y="161942"/>
                  </a:lnTo>
                  <a:lnTo>
                    <a:pt x="0" y="161942"/>
                  </a:lnTo>
                  <a:close/>
                </a:path>
              </a:pathLst>
            </a:custGeom>
            <a:solidFill>
              <a:srgbClr val="000000"/>
            </a:solidFill>
            <a:ln w="9525" cap="sq">
              <a:solidFill>
                <a:srgbClr val="000000"/>
              </a:solidFill>
              <a:prstDash val="solid"/>
              <a:miter/>
            </a:ln>
          </p:spPr>
        </p:sp>
        <p:sp>
          <p:nvSpPr>
            <p:cNvPr id="21" name="TextBox 21"/>
            <p:cNvSpPr txBox="1"/>
            <p:nvPr/>
          </p:nvSpPr>
          <p:spPr>
            <a:xfrm>
              <a:off x="0" y="-38100"/>
              <a:ext cx="857482" cy="200042"/>
            </a:xfrm>
            <a:prstGeom prst="rect">
              <a:avLst/>
            </a:prstGeom>
          </p:spPr>
          <p:txBody>
            <a:bodyPr lIns="50800" tIns="50800" rIns="50800" bIns="50800" rtlCol="0" anchor="ctr"/>
            <a:lstStyle/>
            <a:p>
              <a:pPr algn="ctr">
                <a:lnSpc>
                  <a:spcPts val="2870"/>
                </a:lnSpc>
              </a:pPr>
              <a:endParaRPr/>
            </a:p>
          </p:txBody>
        </p:sp>
      </p:grpSp>
      <p:sp>
        <p:nvSpPr>
          <p:cNvPr id="22" name="TextBox 22"/>
          <p:cNvSpPr txBox="1"/>
          <p:nvPr/>
        </p:nvSpPr>
        <p:spPr>
          <a:xfrm>
            <a:off x="12279324" y="1522048"/>
            <a:ext cx="2462407" cy="445891"/>
          </a:xfrm>
          <a:prstGeom prst="rect">
            <a:avLst/>
          </a:prstGeom>
        </p:spPr>
        <p:txBody>
          <a:bodyPr lIns="0" tIns="0" rIns="0" bIns="0" rtlCol="0" anchor="t">
            <a:spAutoFit/>
          </a:bodyPr>
          <a:lstStyle/>
          <a:p>
            <a:pPr algn="l">
              <a:lnSpc>
                <a:spcPts val="3919"/>
              </a:lnSpc>
            </a:pPr>
            <a:r>
              <a:rPr lang="en-US" sz="2400" b="1" dirty="0">
                <a:solidFill>
                  <a:srgbClr val="FFFFFF"/>
                </a:solidFill>
                <a:latin typeface="Open Sauce Medium"/>
                <a:ea typeface="Open Sauce Medium"/>
                <a:cs typeface="Open Sauce Medium"/>
                <a:sym typeface="Open Sauce Medium"/>
              </a:rPr>
              <a:t>ADMIN MODE</a:t>
            </a:r>
          </a:p>
        </p:txBody>
      </p:sp>
      <p:sp>
        <p:nvSpPr>
          <p:cNvPr id="23" name="Freeform 23"/>
          <p:cNvSpPr/>
          <p:nvPr/>
        </p:nvSpPr>
        <p:spPr>
          <a:xfrm rot="2699999">
            <a:off x="14783272" y="1680799"/>
            <a:ext cx="211558" cy="211558"/>
          </a:xfrm>
          <a:custGeom>
            <a:avLst/>
            <a:gdLst/>
            <a:ahLst/>
            <a:cxnLst/>
            <a:rect l="l" t="t" r="r" b="b"/>
            <a:pathLst>
              <a:path w="211558" h="211558">
                <a:moveTo>
                  <a:pt x="0" y="0"/>
                </a:moveTo>
                <a:lnTo>
                  <a:pt x="211557" y="0"/>
                </a:lnTo>
                <a:lnTo>
                  <a:pt x="211557" y="211558"/>
                </a:lnTo>
                <a:lnTo>
                  <a:pt x="0" y="2115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854891" y="676916"/>
            <a:ext cx="10341844" cy="1148192"/>
            <a:chOff x="0" y="0"/>
            <a:chExt cx="2723778" cy="302405"/>
          </a:xfrm>
        </p:grpSpPr>
        <p:sp>
          <p:nvSpPr>
            <p:cNvPr id="3" name="Freeform 3"/>
            <p:cNvSpPr/>
            <p:nvPr/>
          </p:nvSpPr>
          <p:spPr>
            <a:xfrm>
              <a:off x="0" y="0"/>
              <a:ext cx="2723778" cy="302405"/>
            </a:xfrm>
            <a:custGeom>
              <a:avLst/>
              <a:gdLst/>
              <a:ahLst/>
              <a:cxnLst/>
              <a:rect l="l" t="t" r="r" b="b"/>
              <a:pathLst>
                <a:path w="2723778" h="302405">
                  <a:moveTo>
                    <a:pt x="0" y="0"/>
                  </a:moveTo>
                  <a:lnTo>
                    <a:pt x="2723778" y="0"/>
                  </a:lnTo>
                  <a:lnTo>
                    <a:pt x="2723778" y="302405"/>
                  </a:lnTo>
                  <a:lnTo>
                    <a:pt x="0" y="302405"/>
                  </a:lnTo>
                  <a:close/>
                </a:path>
              </a:pathLst>
            </a:custGeom>
            <a:solidFill>
              <a:srgbClr val="53C28B"/>
            </a:solidFill>
            <a:ln w="9525" cap="sq">
              <a:solidFill>
                <a:srgbClr val="000000"/>
              </a:solidFill>
              <a:prstDash val="solid"/>
              <a:miter/>
            </a:ln>
          </p:spPr>
        </p:sp>
        <p:sp>
          <p:nvSpPr>
            <p:cNvPr id="4" name="TextBox 4"/>
            <p:cNvSpPr txBox="1"/>
            <p:nvPr/>
          </p:nvSpPr>
          <p:spPr>
            <a:xfrm>
              <a:off x="0" y="-38100"/>
              <a:ext cx="2723778" cy="340505"/>
            </a:xfrm>
            <a:prstGeom prst="rect">
              <a:avLst/>
            </a:prstGeom>
          </p:spPr>
          <p:txBody>
            <a:bodyPr lIns="50800" tIns="50800" rIns="50800" bIns="50800" rtlCol="0" anchor="ctr"/>
            <a:lstStyle/>
            <a:p>
              <a:pPr algn="ctr">
                <a:lnSpc>
                  <a:spcPts val="2870"/>
                </a:lnSpc>
              </a:pPr>
              <a:endParaRPr/>
            </a:p>
          </p:txBody>
        </p:sp>
      </p:grpSp>
      <p:grpSp>
        <p:nvGrpSpPr>
          <p:cNvPr id="5" name="Group 5"/>
          <p:cNvGrpSpPr/>
          <p:nvPr/>
        </p:nvGrpSpPr>
        <p:grpSpPr>
          <a:xfrm>
            <a:off x="854891" y="2023994"/>
            <a:ext cx="10341844" cy="1138928"/>
            <a:chOff x="0" y="0"/>
            <a:chExt cx="2723778" cy="299965"/>
          </a:xfrm>
        </p:grpSpPr>
        <p:sp>
          <p:nvSpPr>
            <p:cNvPr id="6" name="Freeform 6"/>
            <p:cNvSpPr/>
            <p:nvPr/>
          </p:nvSpPr>
          <p:spPr>
            <a:xfrm>
              <a:off x="0" y="0"/>
              <a:ext cx="2723778" cy="299965"/>
            </a:xfrm>
            <a:custGeom>
              <a:avLst/>
              <a:gdLst/>
              <a:ahLst/>
              <a:cxnLst/>
              <a:rect l="l" t="t" r="r" b="b"/>
              <a:pathLst>
                <a:path w="2723778" h="299965">
                  <a:moveTo>
                    <a:pt x="0" y="0"/>
                  </a:moveTo>
                  <a:lnTo>
                    <a:pt x="2723778" y="0"/>
                  </a:lnTo>
                  <a:lnTo>
                    <a:pt x="2723778" y="299965"/>
                  </a:lnTo>
                  <a:lnTo>
                    <a:pt x="0" y="299965"/>
                  </a:lnTo>
                  <a:close/>
                </a:path>
              </a:pathLst>
            </a:custGeom>
            <a:solidFill>
              <a:srgbClr val="000000"/>
            </a:solidFill>
            <a:ln w="9525" cap="sq">
              <a:solidFill>
                <a:srgbClr val="000000"/>
              </a:solidFill>
              <a:prstDash val="solid"/>
              <a:miter/>
            </a:ln>
          </p:spPr>
        </p:sp>
        <p:sp>
          <p:nvSpPr>
            <p:cNvPr id="7" name="TextBox 7"/>
            <p:cNvSpPr txBox="1"/>
            <p:nvPr/>
          </p:nvSpPr>
          <p:spPr>
            <a:xfrm>
              <a:off x="0" y="-38100"/>
              <a:ext cx="2723778" cy="338065"/>
            </a:xfrm>
            <a:prstGeom prst="rect">
              <a:avLst/>
            </a:prstGeom>
          </p:spPr>
          <p:txBody>
            <a:bodyPr lIns="50800" tIns="50800" rIns="50800" bIns="50800" rtlCol="0" anchor="ctr"/>
            <a:lstStyle/>
            <a:p>
              <a:pPr algn="ctr">
                <a:lnSpc>
                  <a:spcPts val="2870"/>
                </a:lnSpc>
              </a:pPr>
              <a:endParaRPr/>
            </a:p>
          </p:txBody>
        </p:sp>
      </p:grpSp>
      <p:grpSp>
        <p:nvGrpSpPr>
          <p:cNvPr id="8" name="Group 8"/>
          <p:cNvGrpSpPr/>
          <p:nvPr/>
        </p:nvGrpSpPr>
        <p:grpSpPr>
          <a:xfrm>
            <a:off x="854891" y="3362947"/>
            <a:ext cx="10341844" cy="1105595"/>
            <a:chOff x="0" y="0"/>
            <a:chExt cx="2723778" cy="291185"/>
          </a:xfrm>
        </p:grpSpPr>
        <p:sp>
          <p:nvSpPr>
            <p:cNvPr id="9" name="Freeform 9"/>
            <p:cNvSpPr/>
            <p:nvPr/>
          </p:nvSpPr>
          <p:spPr>
            <a:xfrm>
              <a:off x="0" y="0"/>
              <a:ext cx="2723778" cy="291185"/>
            </a:xfrm>
            <a:custGeom>
              <a:avLst/>
              <a:gdLst/>
              <a:ahLst/>
              <a:cxnLst/>
              <a:rect l="l" t="t" r="r" b="b"/>
              <a:pathLst>
                <a:path w="2723778" h="291185">
                  <a:moveTo>
                    <a:pt x="0" y="0"/>
                  </a:moveTo>
                  <a:lnTo>
                    <a:pt x="2723778" y="0"/>
                  </a:lnTo>
                  <a:lnTo>
                    <a:pt x="2723778" y="291185"/>
                  </a:lnTo>
                  <a:lnTo>
                    <a:pt x="0" y="291185"/>
                  </a:lnTo>
                  <a:close/>
                </a:path>
              </a:pathLst>
            </a:custGeom>
            <a:solidFill>
              <a:srgbClr val="FFFFFF"/>
            </a:solidFill>
            <a:ln w="9525" cap="sq">
              <a:solidFill>
                <a:srgbClr val="000000"/>
              </a:solidFill>
              <a:prstDash val="solid"/>
              <a:miter/>
            </a:ln>
          </p:spPr>
        </p:sp>
        <p:sp>
          <p:nvSpPr>
            <p:cNvPr id="10" name="TextBox 10"/>
            <p:cNvSpPr txBox="1"/>
            <p:nvPr/>
          </p:nvSpPr>
          <p:spPr>
            <a:xfrm>
              <a:off x="0" y="-38100"/>
              <a:ext cx="2723778" cy="329285"/>
            </a:xfrm>
            <a:prstGeom prst="rect">
              <a:avLst/>
            </a:prstGeom>
          </p:spPr>
          <p:txBody>
            <a:bodyPr lIns="50800" tIns="50800" rIns="50800" bIns="50800" rtlCol="0" anchor="ctr"/>
            <a:lstStyle/>
            <a:p>
              <a:pPr algn="ctr">
                <a:lnSpc>
                  <a:spcPts val="2870"/>
                </a:lnSpc>
              </a:pPr>
              <a:endParaRPr/>
            </a:p>
          </p:txBody>
        </p:sp>
      </p:grpSp>
      <p:grpSp>
        <p:nvGrpSpPr>
          <p:cNvPr id="11" name="Group 11"/>
          <p:cNvGrpSpPr/>
          <p:nvPr/>
        </p:nvGrpSpPr>
        <p:grpSpPr>
          <a:xfrm>
            <a:off x="1168097" y="1120917"/>
            <a:ext cx="274427" cy="27442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4" name="Group 14"/>
          <p:cNvGrpSpPr/>
          <p:nvPr/>
        </p:nvGrpSpPr>
        <p:grpSpPr>
          <a:xfrm>
            <a:off x="1168097" y="2456814"/>
            <a:ext cx="274427" cy="27442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000000"/>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7" name="Group 17"/>
          <p:cNvGrpSpPr/>
          <p:nvPr/>
        </p:nvGrpSpPr>
        <p:grpSpPr>
          <a:xfrm>
            <a:off x="1168097" y="3796311"/>
            <a:ext cx="274427" cy="27442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20" name="Group 20"/>
          <p:cNvGrpSpPr/>
          <p:nvPr/>
        </p:nvGrpSpPr>
        <p:grpSpPr>
          <a:xfrm>
            <a:off x="854891" y="4698281"/>
            <a:ext cx="10341844" cy="1081518"/>
            <a:chOff x="0" y="0"/>
            <a:chExt cx="2723778" cy="284844"/>
          </a:xfrm>
        </p:grpSpPr>
        <p:sp>
          <p:nvSpPr>
            <p:cNvPr id="21" name="Freeform 21"/>
            <p:cNvSpPr/>
            <p:nvPr/>
          </p:nvSpPr>
          <p:spPr>
            <a:xfrm>
              <a:off x="0" y="0"/>
              <a:ext cx="2723778" cy="284844"/>
            </a:xfrm>
            <a:custGeom>
              <a:avLst/>
              <a:gdLst/>
              <a:ahLst/>
              <a:cxnLst/>
              <a:rect l="l" t="t" r="r" b="b"/>
              <a:pathLst>
                <a:path w="2723778" h="284844">
                  <a:moveTo>
                    <a:pt x="0" y="0"/>
                  </a:moveTo>
                  <a:lnTo>
                    <a:pt x="2723778" y="0"/>
                  </a:lnTo>
                  <a:lnTo>
                    <a:pt x="2723778" y="284844"/>
                  </a:lnTo>
                  <a:lnTo>
                    <a:pt x="0" y="284844"/>
                  </a:lnTo>
                  <a:close/>
                </a:path>
              </a:pathLst>
            </a:custGeom>
            <a:solidFill>
              <a:srgbClr val="53C28B"/>
            </a:solidFill>
            <a:ln w="9525" cap="sq">
              <a:solidFill>
                <a:srgbClr val="000000"/>
              </a:solidFill>
              <a:prstDash val="solid"/>
              <a:miter/>
            </a:ln>
          </p:spPr>
        </p:sp>
        <p:sp>
          <p:nvSpPr>
            <p:cNvPr id="22" name="TextBox 22"/>
            <p:cNvSpPr txBox="1"/>
            <p:nvPr/>
          </p:nvSpPr>
          <p:spPr>
            <a:xfrm>
              <a:off x="0" y="-38100"/>
              <a:ext cx="2723778" cy="322944"/>
            </a:xfrm>
            <a:prstGeom prst="rect">
              <a:avLst/>
            </a:prstGeom>
          </p:spPr>
          <p:txBody>
            <a:bodyPr lIns="50800" tIns="50800" rIns="50800" bIns="50800" rtlCol="0" anchor="ctr"/>
            <a:lstStyle/>
            <a:p>
              <a:pPr algn="ctr">
                <a:lnSpc>
                  <a:spcPts val="2870"/>
                </a:lnSpc>
              </a:pPr>
              <a:endParaRPr/>
            </a:p>
          </p:txBody>
        </p:sp>
      </p:grpSp>
      <p:grpSp>
        <p:nvGrpSpPr>
          <p:cNvPr id="23" name="Group 23"/>
          <p:cNvGrpSpPr/>
          <p:nvPr/>
        </p:nvGrpSpPr>
        <p:grpSpPr>
          <a:xfrm>
            <a:off x="854891" y="6008399"/>
            <a:ext cx="10341844" cy="1209033"/>
            <a:chOff x="0" y="0"/>
            <a:chExt cx="2723778" cy="318429"/>
          </a:xfrm>
        </p:grpSpPr>
        <p:sp>
          <p:nvSpPr>
            <p:cNvPr id="24" name="Freeform 24"/>
            <p:cNvSpPr/>
            <p:nvPr/>
          </p:nvSpPr>
          <p:spPr>
            <a:xfrm>
              <a:off x="0" y="0"/>
              <a:ext cx="2723778" cy="318429"/>
            </a:xfrm>
            <a:custGeom>
              <a:avLst/>
              <a:gdLst/>
              <a:ahLst/>
              <a:cxnLst/>
              <a:rect l="l" t="t" r="r" b="b"/>
              <a:pathLst>
                <a:path w="2723778" h="318429">
                  <a:moveTo>
                    <a:pt x="0" y="0"/>
                  </a:moveTo>
                  <a:lnTo>
                    <a:pt x="2723778" y="0"/>
                  </a:lnTo>
                  <a:lnTo>
                    <a:pt x="2723778" y="318429"/>
                  </a:lnTo>
                  <a:lnTo>
                    <a:pt x="0" y="318429"/>
                  </a:lnTo>
                  <a:close/>
                </a:path>
              </a:pathLst>
            </a:custGeom>
            <a:solidFill>
              <a:srgbClr val="000000"/>
            </a:solidFill>
            <a:ln w="9525" cap="sq">
              <a:solidFill>
                <a:srgbClr val="000000"/>
              </a:solidFill>
              <a:prstDash val="solid"/>
              <a:miter/>
            </a:ln>
          </p:spPr>
        </p:sp>
        <p:sp>
          <p:nvSpPr>
            <p:cNvPr id="25" name="TextBox 25"/>
            <p:cNvSpPr txBox="1"/>
            <p:nvPr/>
          </p:nvSpPr>
          <p:spPr>
            <a:xfrm>
              <a:off x="0" y="-38100"/>
              <a:ext cx="2723778" cy="356529"/>
            </a:xfrm>
            <a:prstGeom prst="rect">
              <a:avLst/>
            </a:prstGeom>
          </p:spPr>
          <p:txBody>
            <a:bodyPr lIns="50800" tIns="50800" rIns="50800" bIns="50800" rtlCol="0" anchor="ctr"/>
            <a:lstStyle/>
            <a:p>
              <a:pPr algn="ctr">
                <a:lnSpc>
                  <a:spcPts val="2870"/>
                </a:lnSpc>
              </a:pPr>
              <a:endParaRPr/>
            </a:p>
          </p:txBody>
        </p:sp>
      </p:grpSp>
      <p:grpSp>
        <p:nvGrpSpPr>
          <p:cNvPr id="26" name="Group 26"/>
          <p:cNvGrpSpPr/>
          <p:nvPr/>
        </p:nvGrpSpPr>
        <p:grpSpPr>
          <a:xfrm>
            <a:off x="854891" y="7391976"/>
            <a:ext cx="10341844" cy="1105595"/>
            <a:chOff x="0" y="0"/>
            <a:chExt cx="2723778" cy="291185"/>
          </a:xfrm>
        </p:grpSpPr>
        <p:sp>
          <p:nvSpPr>
            <p:cNvPr id="27" name="Freeform 27"/>
            <p:cNvSpPr/>
            <p:nvPr/>
          </p:nvSpPr>
          <p:spPr>
            <a:xfrm>
              <a:off x="0" y="0"/>
              <a:ext cx="2723778" cy="291185"/>
            </a:xfrm>
            <a:custGeom>
              <a:avLst/>
              <a:gdLst/>
              <a:ahLst/>
              <a:cxnLst/>
              <a:rect l="l" t="t" r="r" b="b"/>
              <a:pathLst>
                <a:path w="2723778" h="291185">
                  <a:moveTo>
                    <a:pt x="0" y="0"/>
                  </a:moveTo>
                  <a:lnTo>
                    <a:pt x="2723778" y="0"/>
                  </a:lnTo>
                  <a:lnTo>
                    <a:pt x="2723778" y="291185"/>
                  </a:lnTo>
                  <a:lnTo>
                    <a:pt x="0" y="291185"/>
                  </a:lnTo>
                  <a:close/>
                </a:path>
              </a:pathLst>
            </a:custGeom>
            <a:solidFill>
              <a:srgbClr val="FFFFFF"/>
            </a:solidFill>
            <a:ln w="9525" cap="sq">
              <a:solidFill>
                <a:srgbClr val="000000"/>
              </a:solidFill>
              <a:prstDash val="solid"/>
              <a:miter/>
            </a:ln>
          </p:spPr>
        </p:sp>
        <p:sp>
          <p:nvSpPr>
            <p:cNvPr id="28" name="TextBox 28"/>
            <p:cNvSpPr txBox="1"/>
            <p:nvPr/>
          </p:nvSpPr>
          <p:spPr>
            <a:xfrm>
              <a:off x="0" y="-38100"/>
              <a:ext cx="2723778" cy="329285"/>
            </a:xfrm>
            <a:prstGeom prst="rect">
              <a:avLst/>
            </a:prstGeom>
          </p:spPr>
          <p:txBody>
            <a:bodyPr lIns="50800" tIns="50800" rIns="50800" bIns="50800" rtlCol="0" anchor="ctr"/>
            <a:lstStyle/>
            <a:p>
              <a:pPr algn="ctr">
                <a:lnSpc>
                  <a:spcPts val="2870"/>
                </a:lnSpc>
              </a:pPr>
              <a:endParaRPr/>
            </a:p>
          </p:txBody>
        </p:sp>
      </p:grpSp>
      <p:grpSp>
        <p:nvGrpSpPr>
          <p:cNvPr id="29" name="Group 29"/>
          <p:cNvGrpSpPr/>
          <p:nvPr/>
        </p:nvGrpSpPr>
        <p:grpSpPr>
          <a:xfrm>
            <a:off x="854891" y="8745221"/>
            <a:ext cx="10341844" cy="1081518"/>
            <a:chOff x="0" y="0"/>
            <a:chExt cx="2723778" cy="284844"/>
          </a:xfrm>
        </p:grpSpPr>
        <p:sp>
          <p:nvSpPr>
            <p:cNvPr id="30" name="Freeform 30"/>
            <p:cNvSpPr/>
            <p:nvPr/>
          </p:nvSpPr>
          <p:spPr>
            <a:xfrm>
              <a:off x="0" y="0"/>
              <a:ext cx="2723778" cy="284844"/>
            </a:xfrm>
            <a:custGeom>
              <a:avLst/>
              <a:gdLst/>
              <a:ahLst/>
              <a:cxnLst/>
              <a:rect l="l" t="t" r="r" b="b"/>
              <a:pathLst>
                <a:path w="2723778" h="284844">
                  <a:moveTo>
                    <a:pt x="0" y="0"/>
                  </a:moveTo>
                  <a:lnTo>
                    <a:pt x="2723778" y="0"/>
                  </a:lnTo>
                  <a:lnTo>
                    <a:pt x="2723778" y="284844"/>
                  </a:lnTo>
                  <a:lnTo>
                    <a:pt x="0" y="284844"/>
                  </a:lnTo>
                  <a:close/>
                </a:path>
              </a:pathLst>
            </a:custGeom>
            <a:solidFill>
              <a:srgbClr val="53C28B"/>
            </a:solidFill>
            <a:ln w="9525" cap="sq">
              <a:solidFill>
                <a:srgbClr val="000000"/>
              </a:solidFill>
              <a:prstDash val="solid"/>
              <a:miter/>
            </a:ln>
          </p:spPr>
        </p:sp>
        <p:sp>
          <p:nvSpPr>
            <p:cNvPr id="31" name="TextBox 31"/>
            <p:cNvSpPr txBox="1"/>
            <p:nvPr/>
          </p:nvSpPr>
          <p:spPr>
            <a:xfrm>
              <a:off x="0" y="-38100"/>
              <a:ext cx="2723778" cy="322944"/>
            </a:xfrm>
            <a:prstGeom prst="rect">
              <a:avLst/>
            </a:prstGeom>
          </p:spPr>
          <p:txBody>
            <a:bodyPr lIns="50800" tIns="50800" rIns="50800" bIns="50800" rtlCol="0" anchor="ctr"/>
            <a:lstStyle/>
            <a:p>
              <a:pPr algn="ctr">
                <a:lnSpc>
                  <a:spcPts val="2870"/>
                </a:lnSpc>
              </a:pPr>
              <a:endParaRPr/>
            </a:p>
          </p:txBody>
        </p:sp>
      </p:grpSp>
      <p:sp>
        <p:nvSpPr>
          <p:cNvPr id="32" name="Freeform 32"/>
          <p:cNvSpPr/>
          <p:nvPr/>
        </p:nvSpPr>
        <p:spPr>
          <a:xfrm>
            <a:off x="12535287" y="3072377"/>
            <a:ext cx="4724013" cy="6590419"/>
          </a:xfrm>
          <a:custGeom>
            <a:avLst/>
            <a:gdLst/>
            <a:ahLst/>
            <a:cxnLst/>
            <a:rect l="l" t="t" r="r" b="b"/>
            <a:pathLst>
              <a:path w="4724013" h="6590419">
                <a:moveTo>
                  <a:pt x="0" y="0"/>
                </a:moveTo>
                <a:lnTo>
                  <a:pt x="4724013" y="0"/>
                </a:lnTo>
                <a:lnTo>
                  <a:pt x="4724013" y="6590419"/>
                </a:lnTo>
                <a:lnTo>
                  <a:pt x="0" y="65904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TextBox 33"/>
          <p:cNvSpPr txBox="1"/>
          <p:nvPr/>
        </p:nvSpPr>
        <p:spPr>
          <a:xfrm>
            <a:off x="1579738" y="798444"/>
            <a:ext cx="9230977" cy="860425"/>
          </a:xfrm>
          <a:prstGeom prst="rect">
            <a:avLst/>
          </a:prstGeom>
        </p:spPr>
        <p:txBody>
          <a:bodyPr lIns="0" tIns="0" rIns="0" bIns="0" rtlCol="0" anchor="t">
            <a:spAutoFit/>
          </a:bodyPr>
          <a:lstStyle/>
          <a:p>
            <a:pPr algn="l">
              <a:lnSpc>
                <a:spcPts val="3499"/>
              </a:lnSpc>
            </a:pPr>
            <a:r>
              <a:rPr lang="en-US" sz="2499" b="1">
                <a:solidFill>
                  <a:srgbClr val="000000"/>
                </a:solidFill>
                <a:latin typeface="Open Sauce Bold"/>
                <a:ea typeface="Open Sauce Bold"/>
                <a:cs typeface="Open Sauce Bold"/>
                <a:sym typeface="Open Sauce Bold"/>
              </a:rPr>
              <a:t>Seamless Learning:</a:t>
            </a:r>
            <a:r>
              <a:rPr lang="en-US" sz="2499">
                <a:solidFill>
                  <a:srgbClr val="000000"/>
                </a:solidFill>
                <a:latin typeface="Open Sauce"/>
                <a:ea typeface="Open Sauce"/>
                <a:cs typeface="Open Sauce"/>
                <a:sym typeface="Open Sauce"/>
              </a:rPr>
              <a:t> Enable users to easily explore, enroll in, and track courses, with personalized dashboards.</a:t>
            </a:r>
          </a:p>
        </p:txBody>
      </p:sp>
      <p:sp>
        <p:nvSpPr>
          <p:cNvPr id="34" name="TextBox 34"/>
          <p:cNvSpPr txBox="1"/>
          <p:nvPr/>
        </p:nvSpPr>
        <p:spPr>
          <a:xfrm>
            <a:off x="1579738" y="2193342"/>
            <a:ext cx="9230977" cy="763270"/>
          </a:xfrm>
          <a:prstGeom prst="rect">
            <a:avLst/>
          </a:prstGeom>
        </p:spPr>
        <p:txBody>
          <a:bodyPr lIns="0" tIns="0" rIns="0" bIns="0" rtlCol="0" anchor="t">
            <a:spAutoFit/>
          </a:bodyPr>
          <a:lstStyle/>
          <a:p>
            <a:pPr algn="l">
              <a:lnSpc>
                <a:spcPts val="3079"/>
              </a:lnSpc>
            </a:pPr>
            <a:r>
              <a:rPr lang="en-US" sz="2199" b="1">
                <a:solidFill>
                  <a:srgbClr val="FFFFFF"/>
                </a:solidFill>
                <a:latin typeface="Open Sauce Bold"/>
                <a:ea typeface="Open Sauce Bold"/>
                <a:cs typeface="Open Sauce Bold"/>
                <a:sym typeface="Open Sauce Bold"/>
              </a:rPr>
              <a:t>Efficient Content Management:</a:t>
            </a:r>
            <a:r>
              <a:rPr lang="en-US" sz="2199">
                <a:solidFill>
                  <a:srgbClr val="FFFFFF"/>
                </a:solidFill>
                <a:latin typeface="Open Sauce"/>
                <a:ea typeface="Open Sauce"/>
                <a:cs typeface="Open Sauce"/>
                <a:sym typeface="Open Sauce"/>
              </a:rPr>
              <a:t> Allow professors to create and manage courses and chapters, engaging with learners effectively.</a:t>
            </a:r>
          </a:p>
        </p:txBody>
      </p:sp>
      <p:sp>
        <p:nvSpPr>
          <p:cNvPr id="35" name="TextBox 35"/>
          <p:cNvSpPr txBox="1"/>
          <p:nvPr/>
        </p:nvSpPr>
        <p:spPr>
          <a:xfrm>
            <a:off x="1579738" y="3550620"/>
            <a:ext cx="9616996" cy="763270"/>
          </a:xfrm>
          <a:prstGeom prst="rect">
            <a:avLst/>
          </a:prstGeom>
        </p:spPr>
        <p:txBody>
          <a:bodyPr lIns="0" tIns="0" rIns="0" bIns="0" rtlCol="0" anchor="t">
            <a:spAutoFit/>
          </a:bodyPr>
          <a:lstStyle/>
          <a:p>
            <a:pPr algn="l">
              <a:lnSpc>
                <a:spcPts val="3079"/>
              </a:lnSpc>
            </a:pPr>
            <a:r>
              <a:rPr lang="en-US" sz="2199" b="1">
                <a:solidFill>
                  <a:srgbClr val="000000"/>
                </a:solidFill>
                <a:latin typeface="Open Sauce Bold"/>
                <a:ea typeface="Open Sauce Bold"/>
                <a:cs typeface="Open Sauce Bold"/>
                <a:sym typeface="Open Sauce Bold"/>
              </a:rPr>
              <a:t>Streamlined Administration: </a:t>
            </a:r>
            <a:r>
              <a:rPr lang="en-US" sz="2199">
                <a:solidFill>
                  <a:srgbClr val="000000"/>
                </a:solidFill>
                <a:latin typeface="Open Sauce"/>
                <a:ea typeface="Open Sauce"/>
                <a:cs typeface="Open Sauce"/>
                <a:sym typeface="Open Sauce"/>
              </a:rPr>
              <a:t>Provide admins with tools for user, professor, and course management, alongside reporting and analytics.</a:t>
            </a:r>
          </a:p>
        </p:txBody>
      </p:sp>
      <p:sp>
        <p:nvSpPr>
          <p:cNvPr id="36" name="TextBox 36"/>
          <p:cNvSpPr txBox="1"/>
          <p:nvPr/>
        </p:nvSpPr>
        <p:spPr>
          <a:xfrm>
            <a:off x="12535287" y="1595913"/>
            <a:ext cx="4998565" cy="894261"/>
          </a:xfrm>
          <a:prstGeom prst="rect">
            <a:avLst/>
          </a:prstGeom>
        </p:spPr>
        <p:txBody>
          <a:bodyPr lIns="0" tIns="0" rIns="0" bIns="0" rtlCol="0" anchor="t">
            <a:spAutoFit/>
          </a:bodyPr>
          <a:lstStyle/>
          <a:p>
            <a:pPr algn="l">
              <a:lnSpc>
                <a:spcPts val="6981"/>
              </a:lnSpc>
            </a:pPr>
            <a:r>
              <a:rPr lang="en-US" sz="6124" b="1" spc="-275">
                <a:solidFill>
                  <a:srgbClr val="000000"/>
                </a:solidFill>
                <a:latin typeface="Open Sauce Bold"/>
                <a:ea typeface="Open Sauce Bold"/>
                <a:cs typeface="Open Sauce Bold"/>
                <a:sym typeface="Open Sauce Bold"/>
              </a:rPr>
              <a:t>OBJECTIVES</a:t>
            </a:r>
          </a:p>
        </p:txBody>
      </p:sp>
      <p:grpSp>
        <p:nvGrpSpPr>
          <p:cNvPr id="37" name="Group 37"/>
          <p:cNvGrpSpPr/>
          <p:nvPr/>
        </p:nvGrpSpPr>
        <p:grpSpPr>
          <a:xfrm>
            <a:off x="1168097" y="5143500"/>
            <a:ext cx="274427" cy="27442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40" name="Group 40"/>
          <p:cNvGrpSpPr/>
          <p:nvPr/>
        </p:nvGrpSpPr>
        <p:grpSpPr>
          <a:xfrm>
            <a:off x="1168097" y="6475702"/>
            <a:ext cx="274427" cy="274427"/>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000000"/>
              </a:solidFill>
              <a:prstDash val="solid"/>
              <a:miter/>
            </a:ln>
          </p:spPr>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43" name="Group 43"/>
          <p:cNvGrpSpPr/>
          <p:nvPr/>
        </p:nvGrpSpPr>
        <p:grpSpPr>
          <a:xfrm>
            <a:off x="1168097" y="7807560"/>
            <a:ext cx="274427" cy="274427"/>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45" name="TextBox 45"/>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46" name="Group 46"/>
          <p:cNvGrpSpPr/>
          <p:nvPr/>
        </p:nvGrpSpPr>
        <p:grpSpPr>
          <a:xfrm>
            <a:off x="1168097" y="9135746"/>
            <a:ext cx="274427" cy="274427"/>
            <a:chOff x="0" y="0"/>
            <a:chExt cx="812800" cy="812800"/>
          </a:xfrm>
        </p:grpSpPr>
        <p:sp>
          <p:nvSpPr>
            <p:cNvPr id="47" name="Freeform 4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48" name="TextBox 48"/>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sp>
        <p:nvSpPr>
          <p:cNvPr id="49" name="TextBox 49"/>
          <p:cNvSpPr txBox="1"/>
          <p:nvPr/>
        </p:nvSpPr>
        <p:spPr>
          <a:xfrm>
            <a:off x="1579738" y="4870503"/>
            <a:ext cx="9616996" cy="789305"/>
          </a:xfrm>
          <a:prstGeom prst="rect">
            <a:avLst/>
          </a:prstGeom>
        </p:spPr>
        <p:txBody>
          <a:bodyPr lIns="0" tIns="0" rIns="0" bIns="0" rtlCol="0" anchor="t">
            <a:spAutoFit/>
          </a:bodyPr>
          <a:lstStyle/>
          <a:p>
            <a:pPr algn="l">
              <a:lnSpc>
                <a:spcPts val="3219"/>
              </a:lnSpc>
            </a:pPr>
            <a:r>
              <a:rPr lang="en-US" sz="2299" b="1">
                <a:solidFill>
                  <a:srgbClr val="000000"/>
                </a:solidFill>
                <a:latin typeface="Open Sauce Bold"/>
                <a:ea typeface="Open Sauce Bold"/>
                <a:cs typeface="Open Sauce Bold"/>
                <a:sym typeface="Open Sauce Bold"/>
              </a:rPr>
              <a:t>Role-Based Access:</a:t>
            </a:r>
            <a:r>
              <a:rPr lang="en-US" sz="2299">
                <a:solidFill>
                  <a:srgbClr val="000000"/>
                </a:solidFill>
                <a:latin typeface="Open Sauce"/>
                <a:ea typeface="Open Sauce"/>
                <a:cs typeface="Open Sauce"/>
                <a:sym typeface="Open Sauce"/>
              </a:rPr>
              <a:t> Implement tailored access for users, professors, and admins to ensure security and proper functionality.</a:t>
            </a:r>
          </a:p>
        </p:txBody>
      </p:sp>
      <p:sp>
        <p:nvSpPr>
          <p:cNvPr id="50" name="TextBox 50"/>
          <p:cNvSpPr txBox="1"/>
          <p:nvPr/>
        </p:nvSpPr>
        <p:spPr>
          <a:xfrm>
            <a:off x="1579738" y="6220486"/>
            <a:ext cx="9616996" cy="737235"/>
          </a:xfrm>
          <a:prstGeom prst="rect">
            <a:avLst/>
          </a:prstGeom>
        </p:spPr>
        <p:txBody>
          <a:bodyPr lIns="0" tIns="0" rIns="0" bIns="0" rtlCol="0" anchor="t">
            <a:spAutoFit/>
          </a:bodyPr>
          <a:lstStyle/>
          <a:p>
            <a:pPr algn="l">
              <a:lnSpc>
                <a:spcPts val="2939"/>
              </a:lnSpc>
            </a:pPr>
            <a:r>
              <a:rPr lang="en-US" sz="2099" b="1">
                <a:solidFill>
                  <a:srgbClr val="FFFFFF"/>
                </a:solidFill>
                <a:latin typeface="Open Sauce Bold"/>
                <a:ea typeface="Open Sauce Bold"/>
                <a:cs typeface="Open Sauce Bold"/>
                <a:sym typeface="Open Sauce Bold"/>
              </a:rPr>
              <a:t>Continuous Learning: </a:t>
            </a:r>
            <a:r>
              <a:rPr lang="en-US" sz="2099">
                <a:solidFill>
                  <a:srgbClr val="FFFFFF"/>
                </a:solidFill>
                <a:latin typeface="Open Sauce"/>
                <a:ea typeface="Open Sauce"/>
                <a:cs typeface="Open Sauce"/>
                <a:sym typeface="Open Sauce"/>
              </a:rPr>
              <a:t>Promote professional development by allowing professors to enroll in courses and fostering lifelong learning for users.</a:t>
            </a:r>
          </a:p>
        </p:txBody>
      </p:sp>
      <p:sp>
        <p:nvSpPr>
          <p:cNvPr id="51" name="TextBox 51"/>
          <p:cNvSpPr txBox="1"/>
          <p:nvPr/>
        </p:nvSpPr>
        <p:spPr>
          <a:xfrm>
            <a:off x="1579738" y="7490748"/>
            <a:ext cx="9616996" cy="860425"/>
          </a:xfrm>
          <a:prstGeom prst="rect">
            <a:avLst/>
          </a:prstGeom>
        </p:spPr>
        <p:txBody>
          <a:bodyPr lIns="0" tIns="0" rIns="0" bIns="0" rtlCol="0" anchor="t">
            <a:spAutoFit/>
          </a:bodyPr>
          <a:lstStyle/>
          <a:p>
            <a:pPr algn="l">
              <a:lnSpc>
                <a:spcPts val="3499"/>
              </a:lnSpc>
            </a:pPr>
            <a:r>
              <a:rPr lang="en-US" sz="2499" b="1">
                <a:solidFill>
                  <a:srgbClr val="000000"/>
                </a:solidFill>
                <a:latin typeface="Open Sauce Bold"/>
                <a:ea typeface="Open Sauce Bold"/>
                <a:cs typeface="Open Sauce Bold"/>
                <a:sym typeface="Open Sauce Bold"/>
              </a:rPr>
              <a:t>Data Insights:</a:t>
            </a:r>
            <a:r>
              <a:rPr lang="en-US" sz="2499">
                <a:solidFill>
                  <a:srgbClr val="000000"/>
                </a:solidFill>
                <a:latin typeface="Open Sauce"/>
                <a:ea typeface="Open Sauce"/>
                <a:cs typeface="Open Sauce"/>
                <a:sym typeface="Open Sauce"/>
              </a:rPr>
              <a:t> Provide key metrics to guide decision-making for admins, professors, and users.</a:t>
            </a:r>
          </a:p>
        </p:txBody>
      </p:sp>
      <p:sp>
        <p:nvSpPr>
          <p:cNvPr id="52" name="TextBox 52"/>
          <p:cNvSpPr txBox="1"/>
          <p:nvPr/>
        </p:nvSpPr>
        <p:spPr>
          <a:xfrm>
            <a:off x="1579738" y="8802371"/>
            <a:ext cx="9230977" cy="860425"/>
          </a:xfrm>
          <a:prstGeom prst="rect">
            <a:avLst/>
          </a:prstGeom>
        </p:spPr>
        <p:txBody>
          <a:bodyPr lIns="0" tIns="0" rIns="0" bIns="0" rtlCol="0" anchor="t">
            <a:spAutoFit/>
          </a:bodyPr>
          <a:lstStyle/>
          <a:p>
            <a:pPr algn="l">
              <a:lnSpc>
                <a:spcPts val="3499"/>
              </a:lnSpc>
            </a:pPr>
            <a:r>
              <a:rPr lang="en-US" sz="2499" b="1">
                <a:solidFill>
                  <a:srgbClr val="000000"/>
                </a:solidFill>
                <a:latin typeface="Open Sauce Bold"/>
                <a:ea typeface="Open Sauce Bold"/>
                <a:cs typeface="Open Sauce Bold"/>
                <a:sym typeface="Open Sauce Bold"/>
              </a:rPr>
              <a:t>Scalability:</a:t>
            </a:r>
            <a:r>
              <a:rPr lang="en-US" sz="2499">
                <a:solidFill>
                  <a:srgbClr val="000000"/>
                </a:solidFill>
                <a:latin typeface="Open Sauce"/>
                <a:ea typeface="Open Sauce"/>
                <a:cs typeface="Open Sauce"/>
                <a:sym typeface="Open Sauce"/>
              </a:rPr>
              <a:t> Design a flexible, scalable system to handle growth in users, courses, and content.</a:t>
            </a:r>
          </a:p>
        </p:txBody>
      </p:sp>
      <p:grpSp>
        <p:nvGrpSpPr>
          <p:cNvPr id="53" name="Group 53"/>
          <p:cNvGrpSpPr/>
          <p:nvPr/>
        </p:nvGrpSpPr>
        <p:grpSpPr>
          <a:xfrm>
            <a:off x="16590888" y="702361"/>
            <a:ext cx="274427" cy="274427"/>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55" name="TextBox 55"/>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56" name="Group 56"/>
          <p:cNvGrpSpPr/>
          <p:nvPr/>
        </p:nvGrpSpPr>
        <p:grpSpPr>
          <a:xfrm>
            <a:off x="16984873" y="702361"/>
            <a:ext cx="274427" cy="274427"/>
            <a:chOff x="0" y="0"/>
            <a:chExt cx="812800" cy="812800"/>
          </a:xfrm>
        </p:grpSpPr>
        <p:sp>
          <p:nvSpPr>
            <p:cNvPr id="57" name="Freeform 5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58" name="TextBox 58"/>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847189" y="2889748"/>
            <a:ext cx="7563162" cy="3045038"/>
            <a:chOff x="0" y="0"/>
            <a:chExt cx="1991944" cy="801985"/>
          </a:xfrm>
        </p:grpSpPr>
        <p:sp>
          <p:nvSpPr>
            <p:cNvPr id="3" name="Freeform 3"/>
            <p:cNvSpPr/>
            <p:nvPr/>
          </p:nvSpPr>
          <p:spPr>
            <a:xfrm>
              <a:off x="0" y="0"/>
              <a:ext cx="1991944" cy="801985"/>
            </a:xfrm>
            <a:custGeom>
              <a:avLst/>
              <a:gdLst/>
              <a:ahLst/>
              <a:cxnLst/>
              <a:rect l="l" t="t" r="r" b="b"/>
              <a:pathLst>
                <a:path w="1991944" h="801985">
                  <a:moveTo>
                    <a:pt x="0" y="0"/>
                  </a:moveTo>
                  <a:lnTo>
                    <a:pt x="1991944" y="0"/>
                  </a:lnTo>
                  <a:lnTo>
                    <a:pt x="1991944" y="801985"/>
                  </a:lnTo>
                  <a:lnTo>
                    <a:pt x="0" y="801985"/>
                  </a:lnTo>
                  <a:close/>
                </a:path>
              </a:pathLst>
            </a:custGeom>
            <a:solidFill>
              <a:srgbClr val="53C28B"/>
            </a:solidFill>
            <a:ln w="9525" cap="sq">
              <a:solidFill>
                <a:srgbClr val="000000"/>
              </a:solidFill>
              <a:prstDash val="solid"/>
              <a:miter/>
            </a:ln>
          </p:spPr>
        </p:sp>
        <p:sp>
          <p:nvSpPr>
            <p:cNvPr id="4" name="TextBox 4"/>
            <p:cNvSpPr txBox="1"/>
            <p:nvPr/>
          </p:nvSpPr>
          <p:spPr>
            <a:xfrm>
              <a:off x="0" y="-38100"/>
              <a:ext cx="1991944" cy="840085"/>
            </a:xfrm>
            <a:prstGeom prst="rect">
              <a:avLst/>
            </a:prstGeom>
          </p:spPr>
          <p:txBody>
            <a:bodyPr lIns="50800" tIns="50800" rIns="50800" bIns="50800" rtlCol="0" anchor="ctr"/>
            <a:lstStyle/>
            <a:p>
              <a:pPr algn="ctr">
                <a:lnSpc>
                  <a:spcPts val="2870"/>
                </a:lnSpc>
              </a:pPr>
              <a:endParaRPr/>
            </a:p>
          </p:txBody>
        </p:sp>
      </p:grpSp>
      <p:grpSp>
        <p:nvGrpSpPr>
          <p:cNvPr id="5" name="Group 5"/>
          <p:cNvGrpSpPr/>
          <p:nvPr/>
        </p:nvGrpSpPr>
        <p:grpSpPr>
          <a:xfrm>
            <a:off x="847189" y="5934785"/>
            <a:ext cx="7563162" cy="3409977"/>
            <a:chOff x="0" y="0"/>
            <a:chExt cx="1991944" cy="898101"/>
          </a:xfrm>
        </p:grpSpPr>
        <p:sp>
          <p:nvSpPr>
            <p:cNvPr id="6" name="Freeform 6"/>
            <p:cNvSpPr/>
            <p:nvPr/>
          </p:nvSpPr>
          <p:spPr>
            <a:xfrm>
              <a:off x="0" y="0"/>
              <a:ext cx="1991944" cy="898101"/>
            </a:xfrm>
            <a:custGeom>
              <a:avLst/>
              <a:gdLst/>
              <a:ahLst/>
              <a:cxnLst/>
              <a:rect l="l" t="t" r="r" b="b"/>
              <a:pathLst>
                <a:path w="1991944" h="898101">
                  <a:moveTo>
                    <a:pt x="0" y="0"/>
                  </a:moveTo>
                  <a:lnTo>
                    <a:pt x="1991944" y="0"/>
                  </a:lnTo>
                  <a:lnTo>
                    <a:pt x="1991944" y="898101"/>
                  </a:lnTo>
                  <a:lnTo>
                    <a:pt x="0" y="898101"/>
                  </a:lnTo>
                  <a:close/>
                </a:path>
              </a:pathLst>
            </a:custGeom>
            <a:solidFill>
              <a:srgbClr val="000000"/>
            </a:solidFill>
            <a:ln w="9525" cap="sq">
              <a:solidFill>
                <a:srgbClr val="000000"/>
              </a:solidFill>
              <a:prstDash val="solid"/>
              <a:miter/>
            </a:ln>
          </p:spPr>
        </p:sp>
        <p:sp>
          <p:nvSpPr>
            <p:cNvPr id="7" name="TextBox 7"/>
            <p:cNvSpPr txBox="1"/>
            <p:nvPr/>
          </p:nvSpPr>
          <p:spPr>
            <a:xfrm>
              <a:off x="0" y="-38100"/>
              <a:ext cx="1991944" cy="936201"/>
            </a:xfrm>
            <a:prstGeom prst="rect">
              <a:avLst/>
            </a:prstGeom>
          </p:spPr>
          <p:txBody>
            <a:bodyPr lIns="50800" tIns="50800" rIns="50800" bIns="50800" rtlCol="0" anchor="ctr"/>
            <a:lstStyle/>
            <a:p>
              <a:pPr algn="ctr">
                <a:lnSpc>
                  <a:spcPts val="2870"/>
                </a:lnSpc>
              </a:pPr>
              <a:endParaRPr/>
            </a:p>
          </p:txBody>
        </p:sp>
      </p:grpSp>
      <p:grpSp>
        <p:nvGrpSpPr>
          <p:cNvPr id="8" name="Group 8"/>
          <p:cNvGrpSpPr/>
          <p:nvPr/>
        </p:nvGrpSpPr>
        <p:grpSpPr>
          <a:xfrm>
            <a:off x="9144000" y="2890866"/>
            <a:ext cx="7882922" cy="3043919"/>
            <a:chOff x="0" y="0"/>
            <a:chExt cx="2076161" cy="801691"/>
          </a:xfrm>
        </p:grpSpPr>
        <p:sp>
          <p:nvSpPr>
            <p:cNvPr id="9" name="Freeform 9"/>
            <p:cNvSpPr/>
            <p:nvPr/>
          </p:nvSpPr>
          <p:spPr>
            <a:xfrm>
              <a:off x="0" y="0"/>
              <a:ext cx="2076161" cy="801691"/>
            </a:xfrm>
            <a:custGeom>
              <a:avLst/>
              <a:gdLst/>
              <a:ahLst/>
              <a:cxnLst/>
              <a:rect l="l" t="t" r="r" b="b"/>
              <a:pathLst>
                <a:path w="2076161" h="801691">
                  <a:moveTo>
                    <a:pt x="0" y="0"/>
                  </a:moveTo>
                  <a:lnTo>
                    <a:pt x="2076161" y="0"/>
                  </a:lnTo>
                  <a:lnTo>
                    <a:pt x="2076161" y="801691"/>
                  </a:lnTo>
                  <a:lnTo>
                    <a:pt x="0" y="801691"/>
                  </a:lnTo>
                  <a:close/>
                </a:path>
              </a:pathLst>
            </a:custGeom>
            <a:solidFill>
              <a:srgbClr val="FFFFFF"/>
            </a:solidFill>
            <a:ln w="9525" cap="sq">
              <a:solidFill>
                <a:srgbClr val="000000"/>
              </a:solidFill>
              <a:prstDash val="solid"/>
              <a:miter/>
            </a:ln>
          </p:spPr>
        </p:sp>
        <p:sp>
          <p:nvSpPr>
            <p:cNvPr id="10" name="TextBox 10"/>
            <p:cNvSpPr txBox="1"/>
            <p:nvPr/>
          </p:nvSpPr>
          <p:spPr>
            <a:xfrm>
              <a:off x="0" y="-38100"/>
              <a:ext cx="2076161" cy="839791"/>
            </a:xfrm>
            <a:prstGeom prst="rect">
              <a:avLst/>
            </a:prstGeom>
          </p:spPr>
          <p:txBody>
            <a:bodyPr lIns="50800" tIns="50800" rIns="50800" bIns="50800" rtlCol="0" anchor="ctr"/>
            <a:lstStyle/>
            <a:p>
              <a:pPr algn="ctr">
                <a:lnSpc>
                  <a:spcPts val="2870"/>
                </a:lnSpc>
              </a:pPr>
              <a:endParaRPr/>
            </a:p>
          </p:txBody>
        </p:sp>
      </p:grpSp>
      <p:grpSp>
        <p:nvGrpSpPr>
          <p:cNvPr id="11" name="Group 11"/>
          <p:cNvGrpSpPr/>
          <p:nvPr/>
        </p:nvGrpSpPr>
        <p:grpSpPr>
          <a:xfrm>
            <a:off x="10458061" y="1845985"/>
            <a:ext cx="2533466" cy="557265"/>
            <a:chOff x="0" y="0"/>
            <a:chExt cx="667250" cy="146769"/>
          </a:xfrm>
        </p:grpSpPr>
        <p:sp>
          <p:nvSpPr>
            <p:cNvPr id="12" name="Freeform 12"/>
            <p:cNvSpPr/>
            <p:nvPr/>
          </p:nvSpPr>
          <p:spPr>
            <a:xfrm>
              <a:off x="0" y="0"/>
              <a:ext cx="667250" cy="146769"/>
            </a:xfrm>
            <a:custGeom>
              <a:avLst/>
              <a:gdLst/>
              <a:ahLst/>
              <a:cxnLst/>
              <a:rect l="l" t="t" r="r" b="b"/>
              <a:pathLst>
                <a:path w="667250" h="146769">
                  <a:moveTo>
                    <a:pt x="0" y="0"/>
                  </a:moveTo>
                  <a:lnTo>
                    <a:pt x="667250" y="0"/>
                  </a:lnTo>
                  <a:lnTo>
                    <a:pt x="667250" y="146769"/>
                  </a:lnTo>
                  <a:lnTo>
                    <a:pt x="0" y="146769"/>
                  </a:lnTo>
                  <a:close/>
                </a:path>
              </a:pathLst>
            </a:custGeom>
            <a:solidFill>
              <a:srgbClr val="000000"/>
            </a:solidFill>
            <a:ln w="9525" cap="sq">
              <a:solidFill>
                <a:srgbClr val="000000"/>
              </a:solidFill>
              <a:prstDash val="solid"/>
              <a:miter/>
            </a:ln>
          </p:spPr>
        </p:sp>
        <p:sp>
          <p:nvSpPr>
            <p:cNvPr id="13" name="TextBox 13"/>
            <p:cNvSpPr txBox="1"/>
            <p:nvPr/>
          </p:nvSpPr>
          <p:spPr>
            <a:xfrm>
              <a:off x="0" y="-38100"/>
              <a:ext cx="667250" cy="184869"/>
            </a:xfrm>
            <a:prstGeom prst="rect">
              <a:avLst/>
            </a:prstGeom>
          </p:spPr>
          <p:txBody>
            <a:bodyPr lIns="50800" tIns="50800" rIns="50800" bIns="50800" rtlCol="0" anchor="ctr"/>
            <a:lstStyle/>
            <a:p>
              <a:pPr algn="ctr">
                <a:lnSpc>
                  <a:spcPts val="2870"/>
                </a:lnSpc>
              </a:pPr>
              <a:endParaRPr/>
            </a:p>
          </p:txBody>
        </p:sp>
      </p:grpSp>
      <p:sp>
        <p:nvSpPr>
          <p:cNvPr id="14" name="Freeform 14"/>
          <p:cNvSpPr/>
          <p:nvPr/>
        </p:nvSpPr>
        <p:spPr>
          <a:xfrm rot="2699999">
            <a:off x="12443287" y="2049632"/>
            <a:ext cx="149970" cy="149970"/>
          </a:xfrm>
          <a:custGeom>
            <a:avLst/>
            <a:gdLst/>
            <a:ahLst/>
            <a:cxnLst/>
            <a:rect l="l" t="t" r="r" b="b"/>
            <a:pathLst>
              <a:path w="149970" h="149970">
                <a:moveTo>
                  <a:pt x="0" y="0"/>
                </a:moveTo>
                <a:lnTo>
                  <a:pt x="149970" y="0"/>
                </a:lnTo>
                <a:lnTo>
                  <a:pt x="149970" y="149970"/>
                </a:lnTo>
                <a:lnTo>
                  <a:pt x="0" y="1499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0289397" y="635995"/>
            <a:ext cx="811811" cy="837703"/>
          </a:xfrm>
          <a:custGeom>
            <a:avLst/>
            <a:gdLst/>
            <a:ahLst/>
            <a:cxnLst/>
            <a:rect l="l" t="t" r="r" b="b"/>
            <a:pathLst>
              <a:path w="811811" h="837703">
                <a:moveTo>
                  <a:pt x="0" y="0"/>
                </a:moveTo>
                <a:lnTo>
                  <a:pt x="811811" y="0"/>
                </a:lnTo>
                <a:lnTo>
                  <a:pt x="811811" y="837703"/>
                </a:lnTo>
                <a:lnTo>
                  <a:pt x="0" y="8377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6826280" y="523256"/>
            <a:ext cx="3277403" cy="1966442"/>
          </a:xfrm>
          <a:custGeom>
            <a:avLst/>
            <a:gdLst/>
            <a:ahLst/>
            <a:cxnLst/>
            <a:rect l="l" t="t" r="r" b="b"/>
            <a:pathLst>
              <a:path w="3277403" h="1966442">
                <a:moveTo>
                  <a:pt x="0" y="0"/>
                </a:moveTo>
                <a:lnTo>
                  <a:pt x="3277403" y="0"/>
                </a:lnTo>
                <a:lnTo>
                  <a:pt x="3277403" y="1966442"/>
                </a:lnTo>
                <a:lnTo>
                  <a:pt x="0" y="196644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TextBox 17"/>
          <p:cNvSpPr txBox="1"/>
          <p:nvPr/>
        </p:nvSpPr>
        <p:spPr>
          <a:xfrm>
            <a:off x="9265686" y="3686885"/>
            <a:ext cx="7608098" cy="2463800"/>
          </a:xfrm>
          <a:prstGeom prst="rect">
            <a:avLst/>
          </a:prstGeom>
        </p:spPr>
        <p:txBody>
          <a:bodyPr lIns="0" tIns="0" rIns="0" bIns="0" rtlCol="0" anchor="t">
            <a:spAutoFit/>
          </a:bodyPr>
          <a:lstStyle/>
          <a:p>
            <a:pPr algn="just">
              <a:lnSpc>
                <a:spcPts val="2800"/>
              </a:lnSpc>
            </a:pPr>
            <a:r>
              <a:rPr lang="en-US" sz="2000">
                <a:solidFill>
                  <a:srgbClr val="000000"/>
                </a:solidFill>
                <a:latin typeface="Open Sauce"/>
                <a:ea typeface="Open Sauce"/>
                <a:cs typeface="Open Sauce"/>
                <a:sym typeface="Open Sauce"/>
              </a:rPr>
              <a:t>The primary objective is to develop course availability management is designed, including the creation of a backend to manage course information and feedback, alongside a recommendation system for selecting courses based on feedback. The frontend is fully implemented with Angular, ensuring proper form validations.</a:t>
            </a:r>
          </a:p>
          <a:p>
            <a:pPr algn="just">
              <a:lnSpc>
                <a:spcPts val="2800"/>
              </a:lnSpc>
            </a:pPr>
            <a:endParaRPr lang="en-US" sz="2000">
              <a:solidFill>
                <a:srgbClr val="000000"/>
              </a:solidFill>
              <a:latin typeface="Open Sauce"/>
              <a:ea typeface="Open Sauce"/>
              <a:cs typeface="Open Sauce"/>
              <a:sym typeface="Open Sauce"/>
            </a:endParaRPr>
          </a:p>
        </p:txBody>
      </p:sp>
      <p:sp>
        <p:nvSpPr>
          <p:cNvPr id="18" name="TextBox 18"/>
          <p:cNvSpPr txBox="1"/>
          <p:nvPr/>
        </p:nvSpPr>
        <p:spPr>
          <a:xfrm>
            <a:off x="9265686" y="3085117"/>
            <a:ext cx="3725841" cy="619125"/>
          </a:xfrm>
          <a:prstGeom prst="rect">
            <a:avLst/>
          </a:prstGeom>
        </p:spPr>
        <p:txBody>
          <a:bodyPr lIns="0" tIns="0" rIns="0" bIns="0" rtlCol="0" anchor="t">
            <a:spAutoFit/>
          </a:bodyPr>
          <a:lstStyle/>
          <a:p>
            <a:pPr algn="l">
              <a:lnSpc>
                <a:spcPts val="4800"/>
              </a:lnSpc>
            </a:pPr>
            <a:r>
              <a:rPr lang="en-US" sz="4000" b="1">
                <a:solidFill>
                  <a:srgbClr val="000000"/>
                </a:solidFill>
                <a:latin typeface="Open Sauce Semi-Bold"/>
                <a:ea typeface="Open Sauce Semi-Bold"/>
                <a:cs typeface="Open Sauce Semi-Bold"/>
                <a:sym typeface="Open Sauce Semi-Bold"/>
              </a:rPr>
              <a:t>MILESTONE 2</a:t>
            </a:r>
          </a:p>
        </p:txBody>
      </p:sp>
      <p:sp>
        <p:nvSpPr>
          <p:cNvPr id="19" name="TextBox 19"/>
          <p:cNvSpPr txBox="1"/>
          <p:nvPr/>
        </p:nvSpPr>
        <p:spPr>
          <a:xfrm>
            <a:off x="1028700" y="6691917"/>
            <a:ext cx="7191260" cy="2454275"/>
          </a:xfrm>
          <a:prstGeom prst="rect">
            <a:avLst/>
          </a:prstGeom>
        </p:spPr>
        <p:txBody>
          <a:bodyPr lIns="0" tIns="0" rIns="0" bIns="0" rtlCol="0" anchor="t">
            <a:spAutoFit/>
          </a:bodyPr>
          <a:lstStyle/>
          <a:p>
            <a:pPr algn="just">
              <a:lnSpc>
                <a:spcPts val="2799"/>
              </a:lnSpc>
            </a:pPr>
            <a:r>
              <a:rPr lang="en-US" sz="1999">
                <a:solidFill>
                  <a:srgbClr val="FFFFFF"/>
                </a:solidFill>
                <a:latin typeface="Open Sauce"/>
                <a:ea typeface="Open Sauce"/>
                <a:cs typeface="Open Sauce"/>
                <a:sym typeface="Open Sauce"/>
              </a:rPr>
              <a:t>This phase includes designing the course information management system, enabling users to view and manage course details. The backend functionality supports course viewing, updates, and prevents conflicts. A search option for courses and milestones is implemented. Additionally, a video content maintenance system with QA is developed to track progress through each course milestone.</a:t>
            </a:r>
          </a:p>
        </p:txBody>
      </p:sp>
      <p:sp>
        <p:nvSpPr>
          <p:cNvPr id="20" name="TextBox 20"/>
          <p:cNvSpPr txBox="1"/>
          <p:nvPr/>
        </p:nvSpPr>
        <p:spPr>
          <a:xfrm>
            <a:off x="1028700" y="6110892"/>
            <a:ext cx="3146541" cy="619125"/>
          </a:xfrm>
          <a:prstGeom prst="rect">
            <a:avLst/>
          </a:prstGeom>
        </p:spPr>
        <p:txBody>
          <a:bodyPr lIns="0" tIns="0" rIns="0" bIns="0" rtlCol="0" anchor="t">
            <a:spAutoFit/>
          </a:bodyPr>
          <a:lstStyle/>
          <a:p>
            <a:pPr algn="l">
              <a:lnSpc>
                <a:spcPts val="4800"/>
              </a:lnSpc>
            </a:pPr>
            <a:r>
              <a:rPr lang="en-US" sz="4000" b="1">
                <a:solidFill>
                  <a:srgbClr val="FFFFFF"/>
                </a:solidFill>
                <a:latin typeface="Open Sauce Semi-Bold"/>
                <a:ea typeface="Open Sauce Semi-Bold"/>
                <a:cs typeface="Open Sauce Semi-Bold"/>
                <a:sym typeface="Open Sauce Semi-Bold"/>
              </a:rPr>
              <a:t>Milestone 3</a:t>
            </a:r>
          </a:p>
        </p:txBody>
      </p:sp>
      <p:sp>
        <p:nvSpPr>
          <p:cNvPr id="21" name="TextBox 21"/>
          <p:cNvSpPr txBox="1"/>
          <p:nvPr/>
        </p:nvSpPr>
        <p:spPr>
          <a:xfrm>
            <a:off x="1028700" y="3656617"/>
            <a:ext cx="7191260" cy="2463800"/>
          </a:xfrm>
          <a:prstGeom prst="rect">
            <a:avLst/>
          </a:prstGeom>
        </p:spPr>
        <p:txBody>
          <a:bodyPr lIns="0" tIns="0" rIns="0" bIns="0" rtlCol="0" anchor="t">
            <a:spAutoFit/>
          </a:bodyPr>
          <a:lstStyle/>
          <a:p>
            <a:pPr algn="just">
              <a:lnSpc>
                <a:spcPts val="2800"/>
              </a:lnSpc>
            </a:pPr>
            <a:r>
              <a:rPr lang="en-US" sz="2000">
                <a:solidFill>
                  <a:srgbClr val="000000"/>
                </a:solidFill>
                <a:latin typeface="Open Sauce"/>
                <a:ea typeface="Open Sauce"/>
                <a:cs typeface="Open Sauce"/>
                <a:sym typeface="Open Sauce"/>
              </a:rPr>
              <a:t>The focus is on implementing user authentication and registration, ensuring users can register, log in, and be redirected to their respective dashboards based on their roles. Profile sections with pictures and course details are displayed. The email verification and password reset features are also integrated.</a:t>
            </a:r>
          </a:p>
          <a:p>
            <a:pPr algn="just">
              <a:lnSpc>
                <a:spcPts val="2799"/>
              </a:lnSpc>
            </a:pPr>
            <a:endParaRPr lang="en-US" sz="2000">
              <a:solidFill>
                <a:srgbClr val="000000"/>
              </a:solidFill>
              <a:latin typeface="Open Sauce"/>
              <a:ea typeface="Open Sauce"/>
              <a:cs typeface="Open Sauce"/>
              <a:sym typeface="Open Sauce"/>
            </a:endParaRPr>
          </a:p>
        </p:txBody>
      </p:sp>
      <p:sp>
        <p:nvSpPr>
          <p:cNvPr id="22" name="TextBox 22"/>
          <p:cNvSpPr txBox="1"/>
          <p:nvPr/>
        </p:nvSpPr>
        <p:spPr>
          <a:xfrm>
            <a:off x="1028700" y="3085117"/>
            <a:ext cx="3146541" cy="619125"/>
          </a:xfrm>
          <a:prstGeom prst="rect">
            <a:avLst/>
          </a:prstGeom>
        </p:spPr>
        <p:txBody>
          <a:bodyPr lIns="0" tIns="0" rIns="0" bIns="0" rtlCol="0" anchor="t">
            <a:spAutoFit/>
          </a:bodyPr>
          <a:lstStyle/>
          <a:p>
            <a:pPr algn="l">
              <a:lnSpc>
                <a:spcPts val="4800"/>
              </a:lnSpc>
            </a:pPr>
            <a:r>
              <a:rPr lang="en-US" sz="4000" b="1">
                <a:solidFill>
                  <a:srgbClr val="000000"/>
                </a:solidFill>
                <a:latin typeface="Open Sauce Semi-Bold"/>
                <a:ea typeface="Open Sauce Semi-Bold"/>
                <a:cs typeface="Open Sauce Semi-Bold"/>
                <a:sym typeface="Open Sauce Semi-Bold"/>
              </a:rPr>
              <a:t>Milestone 1</a:t>
            </a:r>
          </a:p>
        </p:txBody>
      </p:sp>
      <p:sp>
        <p:nvSpPr>
          <p:cNvPr id="23" name="TextBox 23"/>
          <p:cNvSpPr txBox="1"/>
          <p:nvPr/>
        </p:nvSpPr>
        <p:spPr>
          <a:xfrm>
            <a:off x="7006900" y="1227001"/>
            <a:ext cx="2806901" cy="512445"/>
          </a:xfrm>
          <a:prstGeom prst="rect">
            <a:avLst/>
          </a:prstGeom>
        </p:spPr>
        <p:txBody>
          <a:bodyPr lIns="0" tIns="0" rIns="0" bIns="0" rtlCol="0" anchor="t">
            <a:spAutoFit/>
          </a:bodyPr>
          <a:lstStyle/>
          <a:p>
            <a:pPr algn="l">
              <a:lnSpc>
                <a:spcPts val="3989"/>
              </a:lnSpc>
            </a:pPr>
            <a:r>
              <a:rPr lang="en-US" sz="3499" b="1" spc="-157">
                <a:solidFill>
                  <a:srgbClr val="000000"/>
                </a:solidFill>
                <a:latin typeface="Open Sauce Bold"/>
                <a:ea typeface="Open Sauce Bold"/>
                <a:cs typeface="Open Sauce Bold"/>
                <a:sym typeface="Open Sauce Bold"/>
              </a:rPr>
              <a:t>MILESTONES</a:t>
            </a:r>
          </a:p>
        </p:txBody>
      </p:sp>
      <p:sp>
        <p:nvSpPr>
          <p:cNvPr id="24" name="TextBox 24"/>
          <p:cNvSpPr txBox="1"/>
          <p:nvPr/>
        </p:nvSpPr>
        <p:spPr>
          <a:xfrm>
            <a:off x="10695302" y="1935704"/>
            <a:ext cx="1516997" cy="339725"/>
          </a:xfrm>
          <a:prstGeom prst="rect">
            <a:avLst/>
          </a:prstGeom>
        </p:spPr>
        <p:txBody>
          <a:bodyPr lIns="0" tIns="0" rIns="0" bIns="0" rtlCol="0" anchor="t">
            <a:spAutoFit/>
          </a:bodyPr>
          <a:lstStyle/>
          <a:p>
            <a:pPr algn="l">
              <a:lnSpc>
                <a:spcPts val="2799"/>
              </a:lnSpc>
            </a:pPr>
            <a:r>
              <a:rPr lang="en-US" sz="1999" b="1">
                <a:solidFill>
                  <a:srgbClr val="FFFFFF"/>
                </a:solidFill>
                <a:latin typeface="Open Sauce Medium"/>
                <a:ea typeface="Open Sauce Medium"/>
                <a:cs typeface="Open Sauce Medium"/>
                <a:sym typeface="Open Sauce Medium"/>
              </a:rPr>
              <a:t>COURSES</a:t>
            </a:r>
          </a:p>
        </p:txBody>
      </p:sp>
      <p:grpSp>
        <p:nvGrpSpPr>
          <p:cNvPr id="25" name="Group 25"/>
          <p:cNvGrpSpPr/>
          <p:nvPr/>
        </p:nvGrpSpPr>
        <p:grpSpPr>
          <a:xfrm>
            <a:off x="9144000" y="5934362"/>
            <a:ext cx="7882922" cy="3323938"/>
            <a:chOff x="0" y="0"/>
            <a:chExt cx="2076161" cy="875441"/>
          </a:xfrm>
        </p:grpSpPr>
        <p:sp>
          <p:nvSpPr>
            <p:cNvPr id="26" name="Freeform 26"/>
            <p:cNvSpPr/>
            <p:nvPr/>
          </p:nvSpPr>
          <p:spPr>
            <a:xfrm>
              <a:off x="0" y="0"/>
              <a:ext cx="2076161" cy="875441"/>
            </a:xfrm>
            <a:custGeom>
              <a:avLst/>
              <a:gdLst/>
              <a:ahLst/>
              <a:cxnLst/>
              <a:rect l="l" t="t" r="r" b="b"/>
              <a:pathLst>
                <a:path w="2076161" h="875441">
                  <a:moveTo>
                    <a:pt x="0" y="0"/>
                  </a:moveTo>
                  <a:lnTo>
                    <a:pt x="2076161" y="0"/>
                  </a:lnTo>
                  <a:lnTo>
                    <a:pt x="2076161" y="875441"/>
                  </a:lnTo>
                  <a:lnTo>
                    <a:pt x="0" y="875441"/>
                  </a:lnTo>
                  <a:close/>
                </a:path>
              </a:pathLst>
            </a:custGeom>
            <a:solidFill>
              <a:srgbClr val="89FF70"/>
            </a:solidFill>
            <a:ln w="9525" cap="sq">
              <a:solidFill>
                <a:srgbClr val="000000"/>
              </a:solidFill>
              <a:prstDash val="solid"/>
              <a:miter/>
            </a:ln>
          </p:spPr>
        </p:sp>
        <p:sp>
          <p:nvSpPr>
            <p:cNvPr id="27" name="TextBox 27"/>
            <p:cNvSpPr txBox="1"/>
            <p:nvPr/>
          </p:nvSpPr>
          <p:spPr>
            <a:xfrm>
              <a:off x="0" y="-38100"/>
              <a:ext cx="2076161" cy="913541"/>
            </a:xfrm>
            <a:prstGeom prst="rect">
              <a:avLst/>
            </a:prstGeom>
          </p:spPr>
          <p:txBody>
            <a:bodyPr lIns="50800" tIns="50800" rIns="50800" bIns="50800" rtlCol="0" anchor="ctr"/>
            <a:lstStyle/>
            <a:p>
              <a:pPr algn="ctr">
                <a:lnSpc>
                  <a:spcPts val="2870"/>
                </a:lnSpc>
              </a:pPr>
              <a:endParaRPr/>
            </a:p>
          </p:txBody>
        </p:sp>
      </p:grpSp>
      <p:sp>
        <p:nvSpPr>
          <p:cNvPr id="28" name="TextBox 28"/>
          <p:cNvSpPr txBox="1"/>
          <p:nvPr/>
        </p:nvSpPr>
        <p:spPr>
          <a:xfrm>
            <a:off x="9265686" y="6110892"/>
            <a:ext cx="3146541" cy="619125"/>
          </a:xfrm>
          <a:prstGeom prst="rect">
            <a:avLst/>
          </a:prstGeom>
        </p:spPr>
        <p:txBody>
          <a:bodyPr lIns="0" tIns="0" rIns="0" bIns="0" rtlCol="0" anchor="t">
            <a:spAutoFit/>
          </a:bodyPr>
          <a:lstStyle/>
          <a:p>
            <a:pPr algn="l">
              <a:lnSpc>
                <a:spcPts val="4800"/>
              </a:lnSpc>
            </a:pPr>
            <a:r>
              <a:rPr lang="en-US" sz="4000" b="1">
                <a:solidFill>
                  <a:srgbClr val="000000"/>
                </a:solidFill>
                <a:latin typeface="Open Sauce Semi-Bold"/>
                <a:ea typeface="Open Sauce Semi-Bold"/>
                <a:cs typeface="Open Sauce Semi-Bold"/>
                <a:sym typeface="Open Sauce Semi-Bold"/>
              </a:rPr>
              <a:t>Milestone 4</a:t>
            </a:r>
          </a:p>
        </p:txBody>
      </p:sp>
      <p:sp>
        <p:nvSpPr>
          <p:cNvPr id="29" name="TextBox 29"/>
          <p:cNvSpPr txBox="1"/>
          <p:nvPr/>
        </p:nvSpPr>
        <p:spPr>
          <a:xfrm>
            <a:off x="9265686" y="6691917"/>
            <a:ext cx="7608098" cy="2454275"/>
          </a:xfrm>
          <a:prstGeom prst="rect">
            <a:avLst/>
          </a:prstGeom>
        </p:spPr>
        <p:txBody>
          <a:bodyPr lIns="0" tIns="0" rIns="0" bIns="0" rtlCol="0" anchor="t">
            <a:spAutoFit/>
          </a:bodyPr>
          <a:lstStyle/>
          <a:p>
            <a:pPr algn="just">
              <a:lnSpc>
                <a:spcPts val="2799"/>
              </a:lnSpc>
            </a:pPr>
            <a:r>
              <a:rPr lang="en-US" sz="1999">
                <a:solidFill>
                  <a:srgbClr val="000000"/>
                </a:solidFill>
                <a:latin typeface="Open Sauce"/>
                <a:ea typeface="Open Sauce"/>
                <a:cs typeface="Open Sauce"/>
                <a:sym typeface="Open Sauce"/>
              </a:rPr>
              <a:t>The focus is on managing course details, including updating user profiles with the courses and milestones. The notification system is integrated, with automatic email/SMS notifications for new appointments, new bookings, and cancellations. Finally, the admin dashboard is developed, allowing administrators to manage users and courses effectively.</a:t>
            </a:r>
          </a:p>
        </p:txBody>
      </p:sp>
      <p:grpSp>
        <p:nvGrpSpPr>
          <p:cNvPr id="30" name="Group 30"/>
          <p:cNvGrpSpPr/>
          <p:nvPr/>
        </p:nvGrpSpPr>
        <p:grpSpPr>
          <a:xfrm>
            <a:off x="16636875" y="523256"/>
            <a:ext cx="236909" cy="23690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33" name="Group 33"/>
          <p:cNvGrpSpPr/>
          <p:nvPr/>
        </p:nvGrpSpPr>
        <p:grpSpPr>
          <a:xfrm>
            <a:off x="17054758" y="523256"/>
            <a:ext cx="236909" cy="23690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000000"/>
              </a:solidFill>
              <a:prstDash val="solid"/>
              <a:miter/>
            </a:ln>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621324"/>
            <a:ext cx="8350780" cy="3611878"/>
            <a:chOff x="0" y="0"/>
            <a:chExt cx="2199382" cy="951276"/>
          </a:xfrm>
        </p:grpSpPr>
        <p:sp>
          <p:nvSpPr>
            <p:cNvPr id="3" name="Freeform 3"/>
            <p:cNvSpPr/>
            <p:nvPr/>
          </p:nvSpPr>
          <p:spPr>
            <a:xfrm>
              <a:off x="0" y="0"/>
              <a:ext cx="2199382" cy="951276"/>
            </a:xfrm>
            <a:custGeom>
              <a:avLst/>
              <a:gdLst/>
              <a:ahLst/>
              <a:cxnLst/>
              <a:rect l="l" t="t" r="r" b="b"/>
              <a:pathLst>
                <a:path w="2199382" h="951276">
                  <a:moveTo>
                    <a:pt x="0" y="0"/>
                  </a:moveTo>
                  <a:lnTo>
                    <a:pt x="2199382" y="0"/>
                  </a:lnTo>
                  <a:lnTo>
                    <a:pt x="2199382" y="951276"/>
                  </a:lnTo>
                  <a:lnTo>
                    <a:pt x="0" y="951276"/>
                  </a:lnTo>
                  <a:close/>
                </a:path>
              </a:pathLst>
            </a:custGeom>
            <a:solidFill>
              <a:srgbClr val="53C28B"/>
            </a:solidFill>
            <a:ln w="9525" cap="sq">
              <a:solidFill>
                <a:srgbClr val="000000"/>
              </a:solidFill>
              <a:prstDash val="solid"/>
              <a:miter/>
            </a:ln>
          </p:spPr>
        </p:sp>
        <p:sp>
          <p:nvSpPr>
            <p:cNvPr id="4" name="TextBox 4"/>
            <p:cNvSpPr txBox="1"/>
            <p:nvPr/>
          </p:nvSpPr>
          <p:spPr>
            <a:xfrm>
              <a:off x="0" y="-38100"/>
              <a:ext cx="2199382" cy="989376"/>
            </a:xfrm>
            <a:prstGeom prst="rect">
              <a:avLst/>
            </a:prstGeom>
          </p:spPr>
          <p:txBody>
            <a:bodyPr lIns="50800" tIns="50800" rIns="50800" bIns="50800" rtlCol="0" anchor="ctr"/>
            <a:lstStyle/>
            <a:p>
              <a:pPr algn="ctr">
                <a:lnSpc>
                  <a:spcPts val="2870"/>
                </a:lnSpc>
              </a:pPr>
              <a:endParaRPr/>
            </a:p>
          </p:txBody>
        </p:sp>
      </p:grpSp>
      <p:grpSp>
        <p:nvGrpSpPr>
          <p:cNvPr id="5" name="Group 5"/>
          <p:cNvGrpSpPr/>
          <p:nvPr/>
        </p:nvGrpSpPr>
        <p:grpSpPr>
          <a:xfrm>
            <a:off x="7446350" y="4185017"/>
            <a:ext cx="6561081" cy="5216050"/>
            <a:chOff x="0" y="0"/>
            <a:chExt cx="1728021" cy="1373774"/>
          </a:xfrm>
        </p:grpSpPr>
        <p:sp>
          <p:nvSpPr>
            <p:cNvPr id="6" name="Freeform 6"/>
            <p:cNvSpPr/>
            <p:nvPr/>
          </p:nvSpPr>
          <p:spPr>
            <a:xfrm>
              <a:off x="0" y="0"/>
              <a:ext cx="1728021" cy="1373774"/>
            </a:xfrm>
            <a:custGeom>
              <a:avLst/>
              <a:gdLst/>
              <a:ahLst/>
              <a:cxnLst/>
              <a:rect l="l" t="t" r="r" b="b"/>
              <a:pathLst>
                <a:path w="1728021" h="1373774">
                  <a:moveTo>
                    <a:pt x="0" y="0"/>
                  </a:moveTo>
                  <a:lnTo>
                    <a:pt x="1728021" y="0"/>
                  </a:lnTo>
                  <a:lnTo>
                    <a:pt x="1728021" y="1373774"/>
                  </a:lnTo>
                  <a:lnTo>
                    <a:pt x="0" y="1373774"/>
                  </a:lnTo>
                  <a:close/>
                </a:path>
              </a:pathLst>
            </a:custGeom>
            <a:solidFill>
              <a:srgbClr val="000000"/>
            </a:solidFill>
            <a:ln w="9525" cap="sq">
              <a:solidFill>
                <a:srgbClr val="000000"/>
              </a:solidFill>
              <a:prstDash val="solid"/>
              <a:miter/>
            </a:ln>
          </p:spPr>
        </p:sp>
        <p:sp>
          <p:nvSpPr>
            <p:cNvPr id="7" name="TextBox 7"/>
            <p:cNvSpPr txBox="1"/>
            <p:nvPr/>
          </p:nvSpPr>
          <p:spPr>
            <a:xfrm>
              <a:off x="0" y="-38100"/>
              <a:ext cx="1728021" cy="1411874"/>
            </a:xfrm>
            <a:prstGeom prst="rect">
              <a:avLst/>
            </a:prstGeom>
          </p:spPr>
          <p:txBody>
            <a:bodyPr lIns="50800" tIns="50800" rIns="50800" bIns="50800" rtlCol="0" anchor="ctr"/>
            <a:lstStyle/>
            <a:p>
              <a:pPr algn="ctr">
                <a:lnSpc>
                  <a:spcPts val="2870"/>
                </a:lnSpc>
              </a:pPr>
              <a:endParaRPr/>
            </a:p>
          </p:txBody>
        </p:sp>
      </p:grpSp>
      <p:grpSp>
        <p:nvGrpSpPr>
          <p:cNvPr id="8" name="Group 8"/>
          <p:cNvGrpSpPr/>
          <p:nvPr/>
        </p:nvGrpSpPr>
        <p:grpSpPr>
          <a:xfrm>
            <a:off x="16856992" y="1028700"/>
            <a:ext cx="236909" cy="23690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3C28B"/>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17259300" y="1028700"/>
            <a:ext cx="236909" cy="23690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4" name="Group 14"/>
          <p:cNvGrpSpPr/>
          <p:nvPr/>
        </p:nvGrpSpPr>
        <p:grpSpPr>
          <a:xfrm>
            <a:off x="1028700" y="8344111"/>
            <a:ext cx="933166" cy="933166"/>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53C28B"/>
            </a:solidFill>
            <a:ln w="9525" cap="sq">
              <a:solidFill>
                <a:srgbClr val="000000"/>
              </a:solidFill>
              <a:prstDash val="solid"/>
              <a:miter/>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3570"/>
                </a:lnSpc>
              </a:pPr>
              <a:endParaRPr/>
            </a:p>
          </p:txBody>
        </p:sp>
      </p:grpSp>
      <p:sp>
        <p:nvSpPr>
          <p:cNvPr id="17" name="Freeform 17"/>
          <p:cNvSpPr/>
          <p:nvPr/>
        </p:nvSpPr>
        <p:spPr>
          <a:xfrm>
            <a:off x="1178220" y="8472372"/>
            <a:ext cx="634125" cy="634125"/>
          </a:xfrm>
          <a:custGeom>
            <a:avLst/>
            <a:gdLst/>
            <a:ahLst/>
            <a:cxnLst/>
            <a:rect l="l" t="t" r="r" b="b"/>
            <a:pathLst>
              <a:path w="634125" h="634125">
                <a:moveTo>
                  <a:pt x="0" y="0"/>
                </a:moveTo>
                <a:lnTo>
                  <a:pt x="634126" y="0"/>
                </a:lnTo>
                <a:lnTo>
                  <a:pt x="634126" y="634126"/>
                </a:lnTo>
                <a:lnTo>
                  <a:pt x="0" y="6341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7940993" y="8903239"/>
            <a:ext cx="497827" cy="497827"/>
          </a:xfrm>
          <a:custGeom>
            <a:avLst/>
            <a:gdLst/>
            <a:ahLst/>
            <a:cxnLst/>
            <a:rect l="l" t="t" r="r" b="b"/>
            <a:pathLst>
              <a:path w="497827" h="497827">
                <a:moveTo>
                  <a:pt x="0" y="0"/>
                </a:moveTo>
                <a:lnTo>
                  <a:pt x="497827" y="0"/>
                </a:lnTo>
                <a:lnTo>
                  <a:pt x="497827" y="497828"/>
                </a:lnTo>
                <a:lnTo>
                  <a:pt x="0" y="497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a:off x="14926168" y="5233201"/>
            <a:ext cx="2609612" cy="4209052"/>
          </a:xfrm>
          <a:custGeom>
            <a:avLst/>
            <a:gdLst/>
            <a:ahLst/>
            <a:cxnLst/>
            <a:rect l="l" t="t" r="r" b="b"/>
            <a:pathLst>
              <a:path w="2609612" h="4209052">
                <a:moveTo>
                  <a:pt x="0" y="0"/>
                </a:moveTo>
                <a:lnTo>
                  <a:pt x="2609612" y="0"/>
                </a:lnTo>
                <a:lnTo>
                  <a:pt x="2609612" y="4209052"/>
                </a:lnTo>
                <a:lnTo>
                  <a:pt x="0" y="42090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2934800" y="6513189"/>
            <a:ext cx="2269289" cy="2269289"/>
          </a:xfrm>
          <a:custGeom>
            <a:avLst/>
            <a:gdLst/>
            <a:ahLst/>
            <a:cxnLst/>
            <a:rect l="l" t="t" r="r" b="b"/>
            <a:pathLst>
              <a:path w="2269289" h="2269289">
                <a:moveTo>
                  <a:pt x="0" y="0"/>
                </a:moveTo>
                <a:lnTo>
                  <a:pt x="2269290" y="0"/>
                </a:lnTo>
                <a:lnTo>
                  <a:pt x="2269290" y="2269290"/>
                </a:lnTo>
                <a:lnTo>
                  <a:pt x="0" y="2269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TextBox 21"/>
          <p:cNvSpPr txBox="1"/>
          <p:nvPr/>
        </p:nvSpPr>
        <p:spPr>
          <a:xfrm>
            <a:off x="1354248" y="2620176"/>
            <a:ext cx="6586744" cy="2613025"/>
          </a:xfrm>
          <a:prstGeom prst="rect">
            <a:avLst/>
          </a:prstGeom>
        </p:spPr>
        <p:txBody>
          <a:bodyPr lIns="0" tIns="0" rIns="0" bIns="0" rtlCol="0" anchor="t">
            <a:spAutoFit/>
          </a:bodyPr>
          <a:lstStyle/>
          <a:p>
            <a:pPr algn="l">
              <a:lnSpc>
                <a:spcPts val="3499"/>
              </a:lnSpc>
            </a:pPr>
            <a:r>
              <a:rPr lang="en-US" sz="2499">
                <a:solidFill>
                  <a:srgbClr val="000000"/>
                </a:solidFill>
                <a:latin typeface="Open Sauce"/>
                <a:ea typeface="Open Sauce"/>
                <a:cs typeface="Open Sauce"/>
                <a:sym typeface="Open Sauce"/>
              </a:rPr>
              <a:t>Quad-core processor</a:t>
            </a:r>
          </a:p>
          <a:p>
            <a:pPr algn="l">
              <a:lnSpc>
                <a:spcPts val="3499"/>
              </a:lnSpc>
            </a:pPr>
            <a:r>
              <a:rPr lang="en-US" sz="2499">
                <a:solidFill>
                  <a:srgbClr val="000000"/>
                </a:solidFill>
                <a:latin typeface="Open Sauce"/>
                <a:ea typeface="Open Sauce"/>
                <a:cs typeface="Open Sauce"/>
                <a:sym typeface="Open Sauce"/>
              </a:rPr>
              <a:t>8 GB RAM</a:t>
            </a:r>
          </a:p>
          <a:p>
            <a:pPr algn="l">
              <a:lnSpc>
                <a:spcPts val="3499"/>
              </a:lnSpc>
            </a:pPr>
            <a:r>
              <a:rPr lang="en-US" sz="2499">
                <a:solidFill>
                  <a:srgbClr val="000000"/>
                </a:solidFill>
                <a:latin typeface="Open Sauce"/>
                <a:ea typeface="Open Sauce"/>
                <a:cs typeface="Open Sauce"/>
                <a:sym typeface="Open Sauce"/>
              </a:rPr>
              <a:t>100 GB SSD</a:t>
            </a:r>
          </a:p>
          <a:p>
            <a:pPr algn="l">
              <a:lnSpc>
                <a:spcPts val="3499"/>
              </a:lnSpc>
            </a:pPr>
            <a:r>
              <a:rPr lang="en-US" sz="2499">
                <a:solidFill>
                  <a:srgbClr val="000000"/>
                </a:solidFill>
                <a:latin typeface="Open Sauce"/>
                <a:ea typeface="Open Sauce"/>
                <a:cs typeface="Open Sauce"/>
                <a:sym typeface="Open Sauce"/>
              </a:rPr>
              <a:t>stable internet (1 Mbps+).</a:t>
            </a:r>
          </a:p>
          <a:p>
            <a:pPr algn="l">
              <a:lnSpc>
                <a:spcPts val="3499"/>
              </a:lnSpc>
            </a:pPr>
            <a:r>
              <a:rPr lang="en-US" sz="2499">
                <a:solidFill>
                  <a:srgbClr val="000000"/>
                </a:solidFill>
                <a:latin typeface="Open Sauce"/>
                <a:ea typeface="Open Sauce"/>
                <a:cs typeface="Open Sauce"/>
                <a:sym typeface="Open Sauce"/>
              </a:rPr>
              <a:t>Browsers (Chrome, Firefox, Safari)</a:t>
            </a:r>
          </a:p>
          <a:p>
            <a:pPr algn="l">
              <a:lnSpc>
                <a:spcPts val="3499"/>
              </a:lnSpc>
            </a:pPr>
            <a:endParaRPr lang="en-US" sz="2499">
              <a:solidFill>
                <a:srgbClr val="000000"/>
              </a:solidFill>
              <a:latin typeface="Open Sauce"/>
              <a:ea typeface="Open Sauce"/>
              <a:cs typeface="Open Sauce"/>
              <a:sym typeface="Open Sauce"/>
            </a:endParaRPr>
          </a:p>
        </p:txBody>
      </p:sp>
      <p:sp>
        <p:nvSpPr>
          <p:cNvPr id="22" name="TextBox 22"/>
          <p:cNvSpPr txBox="1"/>
          <p:nvPr/>
        </p:nvSpPr>
        <p:spPr>
          <a:xfrm>
            <a:off x="1354248" y="1983212"/>
            <a:ext cx="5921615" cy="523875"/>
          </a:xfrm>
          <a:prstGeom prst="rect">
            <a:avLst/>
          </a:prstGeom>
        </p:spPr>
        <p:txBody>
          <a:bodyPr lIns="0" tIns="0" rIns="0" bIns="0" rtlCol="0" anchor="t">
            <a:spAutoFit/>
          </a:bodyPr>
          <a:lstStyle/>
          <a:p>
            <a:pPr algn="l">
              <a:lnSpc>
                <a:spcPts val="4199"/>
              </a:lnSpc>
            </a:pPr>
            <a:r>
              <a:rPr lang="en-US" sz="3499" b="1">
                <a:solidFill>
                  <a:srgbClr val="000000"/>
                </a:solidFill>
                <a:latin typeface="Open Sauce Medium"/>
                <a:ea typeface="Open Sauce Medium"/>
                <a:cs typeface="Open Sauce Medium"/>
                <a:sym typeface="Open Sauce Medium"/>
              </a:rPr>
              <a:t>Hardware Requirements</a:t>
            </a:r>
          </a:p>
        </p:txBody>
      </p:sp>
      <p:sp>
        <p:nvSpPr>
          <p:cNvPr id="23" name="TextBox 23"/>
          <p:cNvSpPr txBox="1"/>
          <p:nvPr/>
        </p:nvSpPr>
        <p:spPr>
          <a:xfrm>
            <a:off x="7876922" y="5387831"/>
            <a:ext cx="6796512" cy="3489325"/>
          </a:xfrm>
          <a:prstGeom prst="rect">
            <a:avLst/>
          </a:prstGeom>
        </p:spPr>
        <p:txBody>
          <a:bodyPr lIns="0" tIns="0" rIns="0" bIns="0" rtlCol="0" anchor="t">
            <a:spAutoFit/>
          </a:bodyPr>
          <a:lstStyle/>
          <a:p>
            <a:pPr algn="l">
              <a:lnSpc>
                <a:spcPts val="3499"/>
              </a:lnSpc>
            </a:pPr>
            <a:r>
              <a:rPr lang="en-US" sz="2499">
                <a:solidFill>
                  <a:srgbClr val="FFFFFF"/>
                </a:solidFill>
                <a:latin typeface="Open Sauce"/>
                <a:ea typeface="Open Sauce"/>
                <a:cs typeface="Open Sauce"/>
                <a:sym typeface="Open Sauce"/>
              </a:rPr>
              <a:t>Angular</a:t>
            </a:r>
          </a:p>
          <a:p>
            <a:pPr algn="l">
              <a:lnSpc>
                <a:spcPts val="3499"/>
              </a:lnSpc>
            </a:pPr>
            <a:r>
              <a:rPr lang="en-US" sz="2499">
                <a:solidFill>
                  <a:srgbClr val="FFFFFF"/>
                </a:solidFill>
                <a:latin typeface="Open Sauce"/>
                <a:ea typeface="Open Sauce"/>
                <a:cs typeface="Open Sauce"/>
                <a:sym typeface="Open Sauce"/>
              </a:rPr>
              <a:t>Spring Boot</a:t>
            </a:r>
          </a:p>
          <a:p>
            <a:pPr algn="l">
              <a:lnSpc>
                <a:spcPts val="3499"/>
              </a:lnSpc>
            </a:pPr>
            <a:r>
              <a:rPr lang="en-US" sz="2499">
                <a:solidFill>
                  <a:srgbClr val="FFFFFF"/>
                </a:solidFill>
                <a:latin typeface="Open Sauce"/>
                <a:ea typeface="Open Sauce"/>
                <a:cs typeface="Open Sauce"/>
                <a:sym typeface="Open Sauce"/>
              </a:rPr>
              <a:t>Java 21</a:t>
            </a:r>
          </a:p>
          <a:p>
            <a:pPr algn="l">
              <a:lnSpc>
                <a:spcPts val="3499"/>
              </a:lnSpc>
            </a:pPr>
            <a:r>
              <a:rPr lang="en-US" sz="2499">
                <a:solidFill>
                  <a:srgbClr val="FFFFFF"/>
                </a:solidFill>
                <a:latin typeface="Open Sauce"/>
                <a:ea typeface="Open Sauce"/>
                <a:cs typeface="Open Sauce"/>
                <a:sym typeface="Open Sauce"/>
              </a:rPr>
              <a:t>MySQL</a:t>
            </a:r>
          </a:p>
          <a:p>
            <a:pPr algn="l">
              <a:lnSpc>
                <a:spcPts val="3499"/>
              </a:lnSpc>
            </a:pPr>
            <a:r>
              <a:rPr lang="en-US" sz="2499">
                <a:solidFill>
                  <a:srgbClr val="FFFFFF"/>
                </a:solidFill>
                <a:latin typeface="Open Sauce"/>
                <a:ea typeface="Open Sauce"/>
                <a:cs typeface="Open Sauce"/>
                <a:sym typeface="Open Sauce"/>
              </a:rPr>
              <a:t>IntelliJ IDEA/VSCode</a:t>
            </a:r>
          </a:p>
          <a:p>
            <a:pPr algn="l">
              <a:lnSpc>
                <a:spcPts val="3499"/>
              </a:lnSpc>
            </a:pPr>
            <a:r>
              <a:rPr lang="en-US" sz="2499">
                <a:solidFill>
                  <a:srgbClr val="FFFFFF"/>
                </a:solidFill>
                <a:latin typeface="Open Sauce"/>
                <a:ea typeface="Open Sauce"/>
                <a:cs typeface="Open Sauce"/>
                <a:sym typeface="Open Sauce"/>
              </a:rPr>
              <a:t>Git</a:t>
            </a:r>
          </a:p>
          <a:p>
            <a:pPr algn="l">
              <a:lnSpc>
                <a:spcPts val="3499"/>
              </a:lnSpc>
            </a:pPr>
            <a:r>
              <a:rPr lang="en-US" sz="2499">
                <a:solidFill>
                  <a:srgbClr val="FFFFFF"/>
                </a:solidFill>
                <a:latin typeface="Open Sauce"/>
                <a:ea typeface="Open Sauce"/>
                <a:cs typeface="Open Sauce"/>
                <a:sym typeface="Open Sauce"/>
              </a:rPr>
              <a:t>Maven/Gradle</a:t>
            </a:r>
          </a:p>
          <a:p>
            <a:pPr algn="l">
              <a:lnSpc>
                <a:spcPts val="3499"/>
              </a:lnSpc>
            </a:pPr>
            <a:r>
              <a:rPr lang="en-US" sz="2499">
                <a:solidFill>
                  <a:srgbClr val="FFFFFF"/>
                </a:solidFill>
                <a:latin typeface="Open Sauce"/>
                <a:ea typeface="Open Sauce"/>
                <a:cs typeface="Open Sauce"/>
                <a:sym typeface="Open Sauce"/>
              </a:rPr>
              <a:t>Postman</a:t>
            </a:r>
          </a:p>
        </p:txBody>
      </p:sp>
      <p:sp>
        <p:nvSpPr>
          <p:cNvPr id="24" name="TextBox 24"/>
          <p:cNvSpPr txBox="1"/>
          <p:nvPr/>
        </p:nvSpPr>
        <p:spPr>
          <a:xfrm>
            <a:off x="7876922" y="4581025"/>
            <a:ext cx="9382378" cy="533400"/>
          </a:xfrm>
          <a:prstGeom prst="rect">
            <a:avLst/>
          </a:prstGeom>
        </p:spPr>
        <p:txBody>
          <a:bodyPr lIns="0" tIns="0" rIns="0" bIns="0" rtlCol="0" anchor="t">
            <a:spAutoFit/>
          </a:bodyPr>
          <a:lstStyle/>
          <a:p>
            <a:pPr algn="l">
              <a:lnSpc>
                <a:spcPts val="4200"/>
              </a:lnSpc>
            </a:pPr>
            <a:r>
              <a:rPr lang="en-US" sz="3500" b="1">
                <a:solidFill>
                  <a:srgbClr val="FFFFFF"/>
                </a:solidFill>
                <a:latin typeface="Open Sauce Medium"/>
                <a:ea typeface="Open Sauce Medium"/>
                <a:cs typeface="Open Sauce Medium"/>
                <a:sym typeface="Open Sauce Medium"/>
              </a:rPr>
              <a:t>Software Requirements</a:t>
            </a:r>
          </a:p>
        </p:txBody>
      </p:sp>
      <p:sp>
        <p:nvSpPr>
          <p:cNvPr id="25" name="TextBox 25"/>
          <p:cNvSpPr txBox="1"/>
          <p:nvPr/>
        </p:nvSpPr>
        <p:spPr>
          <a:xfrm>
            <a:off x="5172247" y="7550006"/>
            <a:ext cx="4207233" cy="176606"/>
          </a:xfrm>
          <a:prstGeom prst="rect">
            <a:avLst/>
          </a:prstGeom>
        </p:spPr>
        <p:txBody>
          <a:bodyPr lIns="0" tIns="0" rIns="0" bIns="0" rtlCol="0" anchor="t">
            <a:spAutoFit/>
          </a:bodyPr>
          <a:lstStyle/>
          <a:p>
            <a:pPr algn="l">
              <a:lnSpc>
                <a:spcPts val="1447"/>
              </a:lnSpc>
            </a:pPr>
            <a:r>
              <a:rPr lang="en-US" sz="1033">
                <a:solidFill>
                  <a:srgbClr val="000000"/>
                </a:solidFill>
                <a:latin typeface="Open Sauce"/>
                <a:ea typeface="Open Sauce"/>
                <a:cs typeface="Open Sauce"/>
                <a:sym typeface="Open Sauce"/>
              </a:rPr>
              <a:t>F</a:t>
            </a:r>
          </a:p>
        </p:txBody>
      </p:sp>
      <p:sp>
        <p:nvSpPr>
          <p:cNvPr id="26" name="TextBox 26"/>
          <p:cNvSpPr txBox="1"/>
          <p:nvPr/>
        </p:nvSpPr>
        <p:spPr>
          <a:xfrm>
            <a:off x="9880755" y="2002262"/>
            <a:ext cx="6976238" cy="1701513"/>
          </a:xfrm>
          <a:prstGeom prst="rect">
            <a:avLst/>
          </a:prstGeom>
        </p:spPr>
        <p:txBody>
          <a:bodyPr lIns="0" tIns="0" rIns="0" bIns="0" rtlCol="0" anchor="t">
            <a:spAutoFit/>
          </a:bodyPr>
          <a:lstStyle/>
          <a:p>
            <a:pPr algn="l">
              <a:lnSpc>
                <a:spcPts val="6607"/>
              </a:lnSpc>
            </a:pPr>
            <a:r>
              <a:rPr lang="en-US" sz="5795" b="1" spc="-260">
                <a:solidFill>
                  <a:srgbClr val="000000"/>
                </a:solidFill>
                <a:latin typeface="Open Sauce Bold"/>
                <a:ea typeface="Open Sauce Bold"/>
                <a:cs typeface="Open Sauce Bold"/>
                <a:sym typeface="Open Sauce Bold"/>
              </a:rPr>
              <a:t>REQUIREMENT SPECIFICATION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DEE"/>
        </a:solidFill>
        <a:effectLst/>
      </p:bgPr>
    </p:bg>
    <p:spTree>
      <p:nvGrpSpPr>
        <p:cNvPr id="1" name=""/>
        <p:cNvGrpSpPr/>
        <p:nvPr/>
      </p:nvGrpSpPr>
      <p:grpSpPr>
        <a:xfrm>
          <a:off x="0" y="0"/>
          <a:ext cx="0" cy="0"/>
          <a:chOff x="0" y="0"/>
          <a:chExt cx="0" cy="0"/>
        </a:xfrm>
      </p:grpSpPr>
      <p:grpSp>
        <p:nvGrpSpPr>
          <p:cNvPr id="2" name="Group 2"/>
          <p:cNvGrpSpPr/>
          <p:nvPr/>
        </p:nvGrpSpPr>
        <p:grpSpPr>
          <a:xfrm>
            <a:off x="-522076" y="5143500"/>
            <a:ext cx="13400879" cy="5891787"/>
            <a:chOff x="0" y="0"/>
            <a:chExt cx="14296252" cy="6285444"/>
          </a:xfrm>
        </p:grpSpPr>
        <p:sp>
          <p:nvSpPr>
            <p:cNvPr id="3" name="Freeform 3"/>
            <p:cNvSpPr/>
            <p:nvPr/>
          </p:nvSpPr>
          <p:spPr>
            <a:xfrm>
              <a:off x="0" y="0"/>
              <a:ext cx="14296251" cy="6285444"/>
            </a:xfrm>
            <a:custGeom>
              <a:avLst/>
              <a:gdLst/>
              <a:ahLst/>
              <a:cxnLst/>
              <a:rect l="l" t="t" r="r" b="b"/>
              <a:pathLst>
                <a:path w="14296251" h="6285444">
                  <a:moveTo>
                    <a:pt x="0" y="0"/>
                  </a:moveTo>
                  <a:lnTo>
                    <a:pt x="14296251" y="0"/>
                  </a:lnTo>
                  <a:lnTo>
                    <a:pt x="14296251" y="6285444"/>
                  </a:lnTo>
                  <a:lnTo>
                    <a:pt x="0" y="6285444"/>
                  </a:lnTo>
                  <a:close/>
                </a:path>
              </a:pathLst>
            </a:custGeom>
            <a:solidFill>
              <a:srgbClr val="53C28B"/>
            </a:solidFill>
            <a:ln w="9525" cap="sq">
              <a:solidFill>
                <a:srgbClr val="000000"/>
              </a:solidFill>
              <a:prstDash val="solid"/>
              <a:miter/>
            </a:ln>
          </p:spPr>
        </p:sp>
        <p:sp>
          <p:nvSpPr>
            <p:cNvPr id="4" name="TextBox 4"/>
            <p:cNvSpPr txBox="1"/>
            <p:nvPr/>
          </p:nvSpPr>
          <p:spPr>
            <a:xfrm>
              <a:off x="0" y="-38100"/>
              <a:ext cx="14296252" cy="6323544"/>
            </a:xfrm>
            <a:prstGeom prst="rect">
              <a:avLst/>
            </a:prstGeom>
          </p:spPr>
          <p:txBody>
            <a:bodyPr lIns="50800" tIns="50800" rIns="50800" bIns="50800" rtlCol="0" anchor="ctr"/>
            <a:lstStyle/>
            <a:p>
              <a:pPr algn="ctr">
                <a:lnSpc>
                  <a:spcPts val="3570"/>
                </a:lnSpc>
              </a:pPr>
              <a:endParaRPr/>
            </a:p>
          </p:txBody>
        </p:sp>
      </p:grpSp>
      <p:grpSp>
        <p:nvGrpSpPr>
          <p:cNvPr id="5" name="Group 5"/>
          <p:cNvGrpSpPr/>
          <p:nvPr/>
        </p:nvGrpSpPr>
        <p:grpSpPr>
          <a:xfrm>
            <a:off x="1028700" y="1028700"/>
            <a:ext cx="279434" cy="279434"/>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9525" cap="sq">
              <a:solidFill>
                <a:srgbClr val="000000"/>
              </a:solidFill>
              <a:prstDash val="solid"/>
              <a:miter/>
            </a:ln>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8" name="Group 8"/>
          <p:cNvGrpSpPr/>
          <p:nvPr/>
        </p:nvGrpSpPr>
        <p:grpSpPr>
          <a:xfrm>
            <a:off x="1509262" y="1026497"/>
            <a:ext cx="279434" cy="279434"/>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a:ln w="9525" cap="sq">
              <a:solidFill>
                <a:srgbClr val="000000"/>
              </a:solidFill>
              <a:prstDash val="solid"/>
              <a:miter/>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570"/>
                </a:lnSpc>
              </a:pPr>
              <a:endParaRPr/>
            </a:p>
          </p:txBody>
        </p:sp>
      </p:grpSp>
      <p:grpSp>
        <p:nvGrpSpPr>
          <p:cNvPr id="11" name="Group 11"/>
          <p:cNvGrpSpPr/>
          <p:nvPr/>
        </p:nvGrpSpPr>
        <p:grpSpPr>
          <a:xfrm>
            <a:off x="2429605" y="2430961"/>
            <a:ext cx="13297680" cy="7574967"/>
            <a:chOff x="0" y="0"/>
            <a:chExt cx="14186158" cy="8081084"/>
          </a:xfrm>
        </p:grpSpPr>
        <p:sp>
          <p:nvSpPr>
            <p:cNvPr id="12" name="Freeform 12"/>
            <p:cNvSpPr/>
            <p:nvPr/>
          </p:nvSpPr>
          <p:spPr>
            <a:xfrm>
              <a:off x="0" y="0"/>
              <a:ext cx="14186157" cy="8081084"/>
            </a:xfrm>
            <a:custGeom>
              <a:avLst/>
              <a:gdLst/>
              <a:ahLst/>
              <a:cxnLst/>
              <a:rect l="l" t="t" r="r" b="b"/>
              <a:pathLst>
                <a:path w="14186157" h="8081084">
                  <a:moveTo>
                    <a:pt x="0" y="0"/>
                  </a:moveTo>
                  <a:lnTo>
                    <a:pt x="14186157" y="0"/>
                  </a:lnTo>
                  <a:lnTo>
                    <a:pt x="14186157" y="8081084"/>
                  </a:lnTo>
                  <a:lnTo>
                    <a:pt x="0" y="8081084"/>
                  </a:lnTo>
                  <a:close/>
                </a:path>
              </a:pathLst>
            </a:custGeom>
            <a:solidFill>
              <a:srgbClr val="FFFFFF"/>
            </a:solidFill>
            <a:ln w="9525" cap="sq">
              <a:solidFill>
                <a:srgbClr val="000000"/>
              </a:solidFill>
              <a:prstDash val="solid"/>
              <a:miter/>
            </a:ln>
          </p:spPr>
        </p:sp>
        <p:sp>
          <p:nvSpPr>
            <p:cNvPr id="13" name="TextBox 13"/>
            <p:cNvSpPr txBox="1"/>
            <p:nvPr/>
          </p:nvSpPr>
          <p:spPr>
            <a:xfrm>
              <a:off x="0" y="-38100"/>
              <a:ext cx="14186158" cy="8119184"/>
            </a:xfrm>
            <a:prstGeom prst="rect">
              <a:avLst/>
            </a:prstGeom>
          </p:spPr>
          <p:txBody>
            <a:bodyPr lIns="50800" tIns="50800" rIns="50800" bIns="50800" rtlCol="0" anchor="ctr"/>
            <a:lstStyle/>
            <a:p>
              <a:pPr algn="ctr">
                <a:lnSpc>
                  <a:spcPts val="3570"/>
                </a:lnSpc>
              </a:pPr>
              <a:endParaRPr/>
            </a:p>
          </p:txBody>
        </p:sp>
      </p:grpSp>
      <p:grpSp>
        <p:nvGrpSpPr>
          <p:cNvPr id="14" name="Group 14"/>
          <p:cNvGrpSpPr/>
          <p:nvPr/>
        </p:nvGrpSpPr>
        <p:grpSpPr>
          <a:xfrm>
            <a:off x="16303839" y="796622"/>
            <a:ext cx="743589" cy="743589"/>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solidFill>
            <a:ln w="9525" cap="sq">
              <a:solidFill>
                <a:srgbClr val="000000"/>
              </a:solidFill>
              <a:prstDash val="solid"/>
              <a:miter/>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3570"/>
                </a:lnSpc>
              </a:pPr>
              <a:endParaRPr/>
            </a:p>
          </p:txBody>
        </p:sp>
      </p:grpSp>
      <p:sp>
        <p:nvSpPr>
          <p:cNvPr id="17" name="Freeform 17"/>
          <p:cNvSpPr/>
          <p:nvPr/>
        </p:nvSpPr>
        <p:spPr>
          <a:xfrm>
            <a:off x="16480241" y="973024"/>
            <a:ext cx="390786" cy="390786"/>
          </a:xfrm>
          <a:custGeom>
            <a:avLst/>
            <a:gdLst/>
            <a:ahLst/>
            <a:cxnLst/>
            <a:rect l="l" t="t" r="r" b="b"/>
            <a:pathLst>
              <a:path w="390786" h="390786">
                <a:moveTo>
                  <a:pt x="0" y="0"/>
                </a:moveTo>
                <a:lnTo>
                  <a:pt x="390786" y="0"/>
                </a:lnTo>
                <a:lnTo>
                  <a:pt x="390786" y="390786"/>
                </a:lnTo>
                <a:lnTo>
                  <a:pt x="0" y="3907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2832932" y="2622705"/>
            <a:ext cx="12622135" cy="7053546"/>
          </a:xfrm>
          <a:custGeom>
            <a:avLst/>
            <a:gdLst/>
            <a:ahLst/>
            <a:cxnLst/>
            <a:rect l="l" t="t" r="r" b="b"/>
            <a:pathLst>
              <a:path w="12622135" h="7053546">
                <a:moveTo>
                  <a:pt x="0" y="0"/>
                </a:moveTo>
                <a:lnTo>
                  <a:pt x="12622136" y="0"/>
                </a:lnTo>
                <a:lnTo>
                  <a:pt x="12622136" y="7053546"/>
                </a:lnTo>
                <a:lnTo>
                  <a:pt x="0" y="7053546"/>
                </a:lnTo>
                <a:lnTo>
                  <a:pt x="0" y="0"/>
                </a:lnTo>
                <a:close/>
              </a:path>
            </a:pathLst>
          </a:custGeom>
          <a:blipFill>
            <a:blip r:embed="rId4"/>
            <a:stretch>
              <a:fillRect/>
            </a:stretch>
          </a:blipFill>
        </p:spPr>
      </p:sp>
      <p:sp>
        <p:nvSpPr>
          <p:cNvPr id="19" name="TextBox 19"/>
          <p:cNvSpPr txBox="1"/>
          <p:nvPr/>
        </p:nvSpPr>
        <p:spPr>
          <a:xfrm>
            <a:off x="5115900" y="714988"/>
            <a:ext cx="9018457" cy="944959"/>
          </a:xfrm>
          <a:prstGeom prst="rect">
            <a:avLst/>
          </a:prstGeom>
        </p:spPr>
        <p:txBody>
          <a:bodyPr lIns="0" tIns="0" rIns="0" bIns="0" rtlCol="0" anchor="t">
            <a:spAutoFit/>
          </a:bodyPr>
          <a:lstStyle/>
          <a:p>
            <a:pPr algn="l">
              <a:lnSpc>
                <a:spcPts val="7421"/>
              </a:lnSpc>
            </a:pPr>
            <a:r>
              <a:rPr lang="en-US" sz="6510" b="1" spc="-292">
                <a:solidFill>
                  <a:srgbClr val="000000"/>
                </a:solidFill>
                <a:latin typeface="Open Sauce Bold"/>
                <a:ea typeface="Open Sauce Bold"/>
                <a:cs typeface="Open Sauce Bold"/>
                <a:sym typeface="Open Sauce Bold"/>
              </a:rPr>
              <a:t>CLASS DIAGRAM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1288</Words>
  <Application>Microsoft Office PowerPoint</Application>
  <PresentationFormat>Custom</PresentationFormat>
  <Paragraphs>127</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Open Sauce Medium</vt:lpstr>
      <vt:lpstr>Open Sauce Bold</vt:lpstr>
      <vt:lpstr>Open Sauce Semi-Bold</vt:lpstr>
      <vt:lpstr>Open Sauce</vt:lpstr>
      <vt:lpstr>Calibri</vt:lpstr>
      <vt:lpstr>Arial</vt:lpstr>
      <vt:lpstr>Open Sauce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Gray Black Neon Green Modern Technology Company Project Proposal Presentation</dc:title>
  <dc:creator>HARSHADA</dc:creator>
  <cp:lastModifiedBy>Sanjay Patil</cp:lastModifiedBy>
  <cp:revision>2</cp:revision>
  <dcterms:created xsi:type="dcterms:W3CDTF">2006-08-16T00:00:00Z</dcterms:created>
  <dcterms:modified xsi:type="dcterms:W3CDTF">2024-11-27T12:35:38Z</dcterms:modified>
  <dc:identifier>DAGXpNiAo_0</dc:identifier>
</cp:coreProperties>
</file>